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7" r:id="rId2"/>
    <p:sldId id="264" r:id="rId3"/>
    <p:sldId id="265" r:id="rId4"/>
    <p:sldId id="266" r:id="rId5"/>
    <p:sldId id="267" r:id="rId6"/>
    <p:sldId id="268" r:id="rId7"/>
    <p:sldId id="296" r:id="rId8"/>
    <p:sldId id="295" r:id="rId9"/>
    <p:sldId id="297" r:id="rId10"/>
    <p:sldId id="269" r:id="rId11"/>
    <p:sldId id="271" r:id="rId12"/>
    <p:sldId id="270" r:id="rId13"/>
    <p:sldId id="273" r:id="rId14"/>
    <p:sldId id="294" r:id="rId15"/>
    <p:sldId id="313" r:id="rId16"/>
    <p:sldId id="332" r:id="rId17"/>
    <p:sldId id="319" r:id="rId18"/>
    <p:sldId id="289" r:id="rId19"/>
    <p:sldId id="334" r:id="rId20"/>
    <p:sldId id="333" r:id="rId21"/>
    <p:sldId id="293" r:id="rId22"/>
    <p:sldId id="335" r:id="rId23"/>
    <p:sldId id="318" r:id="rId24"/>
    <p:sldId id="291" r:id="rId25"/>
    <p:sldId id="317" r:id="rId26"/>
    <p:sldId id="321" r:id="rId27"/>
    <p:sldId id="331" r:id="rId28"/>
    <p:sldId id="314" r:id="rId29"/>
    <p:sldId id="320" r:id="rId30"/>
    <p:sldId id="323" r:id="rId31"/>
    <p:sldId id="326" r:id="rId32"/>
    <p:sldId id="322" r:id="rId33"/>
    <p:sldId id="330" r:id="rId34"/>
  </p:sldIdLst>
  <p:sldSz cx="12192000" cy="6858000"/>
  <p:notesSz cx="9144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18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BEC7303-7E43-6DE0-557B-C3EDB346F8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9A99639-9FF0-05FC-8B41-2925E8887D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401A9-6E05-47A9-B265-E4923B56BA5C}" type="datetimeFigureOut">
              <a:rPr lang="pt-BR" smtClean="0"/>
              <a:t>12/02/2025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D7CB834-166C-526E-BF57-D25657E4CD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42FA530-0F67-53DE-D44A-0EDF3C0DE4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085DA-FB76-48D2-8AA4-F0DA3BD31E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3364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F6BBC6-8A01-4D5D-9546-2BB8A3AF49A3}" type="datetimeFigureOut">
              <a:rPr lang="pt-BR" smtClean="0"/>
              <a:t>12/02/2025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859941-0429-46A3-A175-7ABBA64DD2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9695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IDE: </a:t>
            </a:r>
            <a:r>
              <a:rPr lang="pt-BR" b="0" i="0" dirty="0">
                <a:solidFill>
                  <a:srgbClr val="202124"/>
                </a:solidFill>
                <a:effectLst/>
                <a:latin typeface="Google Sans"/>
              </a:rPr>
              <a:t>ambiente de desenvolvimento integrado (IDE) </a:t>
            </a:r>
            <a:r>
              <a:rPr lang="pt-BR" b="0" i="0" dirty="0">
                <a:solidFill>
                  <a:srgbClr val="040C28"/>
                </a:solidFill>
                <a:effectLst/>
                <a:latin typeface="Google Sans"/>
              </a:rPr>
              <a:t>é uma aplicação de software que ajuda os programadores a desenvolver código de software de maneira eficiente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59941-0429-46A3-A175-7ABBA64DD22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8347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IDE: </a:t>
            </a:r>
            <a:r>
              <a:rPr lang="pt-BR" b="0" i="0" dirty="0">
                <a:solidFill>
                  <a:srgbClr val="202124"/>
                </a:solidFill>
                <a:effectLst/>
                <a:latin typeface="Google Sans"/>
              </a:rPr>
              <a:t>ambiente de desenvolvimento integrado (IDE) </a:t>
            </a:r>
            <a:r>
              <a:rPr lang="pt-BR" b="0" i="0" dirty="0">
                <a:solidFill>
                  <a:srgbClr val="040C28"/>
                </a:solidFill>
                <a:effectLst/>
                <a:latin typeface="Google Sans"/>
              </a:rPr>
              <a:t>é uma aplicação de software que ajuda os programadores a desenvolver código de software de maneira eficiente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59941-0429-46A3-A175-7ABBA64DD22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6497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IDE: </a:t>
            </a:r>
            <a:r>
              <a:rPr lang="pt-BR" b="0" i="0" dirty="0">
                <a:solidFill>
                  <a:srgbClr val="202124"/>
                </a:solidFill>
                <a:effectLst/>
                <a:latin typeface="Google Sans"/>
              </a:rPr>
              <a:t>ambiente de desenvolvimento integrado (IDE) </a:t>
            </a:r>
            <a:r>
              <a:rPr lang="pt-BR" b="0" i="0" dirty="0">
                <a:solidFill>
                  <a:srgbClr val="040C28"/>
                </a:solidFill>
                <a:effectLst/>
                <a:latin typeface="Google Sans"/>
              </a:rPr>
              <a:t>é uma aplicação de software que ajuda os programadores a desenvolver código de software de maneira eficiente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59941-0429-46A3-A175-7ABBA64DD22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89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IDE: </a:t>
            </a:r>
            <a:r>
              <a:rPr lang="pt-BR" b="0" i="0" dirty="0">
                <a:solidFill>
                  <a:srgbClr val="202124"/>
                </a:solidFill>
                <a:effectLst/>
                <a:latin typeface="Google Sans"/>
              </a:rPr>
              <a:t>ambiente de desenvolvimento integrado (IDE) </a:t>
            </a:r>
            <a:r>
              <a:rPr lang="pt-BR" b="0" i="0" dirty="0">
                <a:solidFill>
                  <a:srgbClr val="040C28"/>
                </a:solidFill>
                <a:effectLst/>
                <a:latin typeface="Google Sans"/>
              </a:rPr>
              <a:t>é uma aplicação de software que ajuda os programadores a desenvolver código de software de maneira eficiente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59941-0429-46A3-A175-7ABBA64DD22A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177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IDE: </a:t>
            </a:r>
            <a:r>
              <a:rPr lang="pt-BR" b="0" i="0" dirty="0">
                <a:solidFill>
                  <a:srgbClr val="202124"/>
                </a:solidFill>
                <a:effectLst/>
                <a:latin typeface="Google Sans"/>
              </a:rPr>
              <a:t>ambiente de desenvolvimento integrado (IDE) </a:t>
            </a:r>
            <a:r>
              <a:rPr lang="pt-BR" b="0" i="0" dirty="0">
                <a:solidFill>
                  <a:srgbClr val="040C28"/>
                </a:solidFill>
                <a:effectLst/>
                <a:latin typeface="Google Sans"/>
              </a:rPr>
              <a:t>é uma aplicação de software que ajuda os programadores a desenvolver código de software de maneira eficiente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59941-0429-46A3-A175-7ABBA64DD22A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2888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IDE: </a:t>
            </a:r>
            <a:r>
              <a:rPr lang="pt-BR" b="0" i="0" dirty="0">
                <a:solidFill>
                  <a:srgbClr val="202124"/>
                </a:solidFill>
                <a:effectLst/>
                <a:latin typeface="Google Sans"/>
              </a:rPr>
              <a:t>ambiente de desenvolvimento integrado (IDE) </a:t>
            </a:r>
            <a:r>
              <a:rPr lang="pt-BR" b="0" i="0" dirty="0">
                <a:solidFill>
                  <a:srgbClr val="040C28"/>
                </a:solidFill>
                <a:effectLst/>
                <a:latin typeface="Google Sans"/>
              </a:rPr>
              <a:t>é uma aplicação de software que ajuda os programadores a desenvolver código de software de maneira eficiente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59941-0429-46A3-A175-7ABBA64DD22A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416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IDE: </a:t>
            </a:r>
            <a:r>
              <a:rPr lang="pt-BR" b="0" i="0" dirty="0">
                <a:solidFill>
                  <a:srgbClr val="202124"/>
                </a:solidFill>
                <a:effectLst/>
                <a:latin typeface="Google Sans"/>
              </a:rPr>
              <a:t>ambiente de desenvolvimento integrado (IDE) </a:t>
            </a:r>
            <a:r>
              <a:rPr lang="pt-BR" b="0" i="0" dirty="0">
                <a:solidFill>
                  <a:srgbClr val="040C28"/>
                </a:solidFill>
                <a:effectLst/>
                <a:latin typeface="Google Sans"/>
              </a:rPr>
              <a:t>é uma aplicação de software que ajuda os programadores a desenvolver código de software de maneira eficiente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59941-0429-46A3-A175-7ABBA64DD22A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033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IDE: </a:t>
            </a:r>
            <a:r>
              <a:rPr lang="pt-BR" b="0" i="0" dirty="0">
                <a:solidFill>
                  <a:srgbClr val="202124"/>
                </a:solidFill>
                <a:effectLst/>
                <a:latin typeface="Google Sans"/>
              </a:rPr>
              <a:t>ambiente de desenvolvimento integrado (IDE) </a:t>
            </a:r>
            <a:r>
              <a:rPr lang="pt-BR" b="0" i="0" dirty="0">
                <a:solidFill>
                  <a:srgbClr val="040C28"/>
                </a:solidFill>
                <a:effectLst/>
                <a:latin typeface="Google Sans"/>
              </a:rPr>
              <a:t>é uma aplicação de software que ajuda os programadores a desenvolver código de software de maneira eficiente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59941-0429-46A3-A175-7ABBA64DD22A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391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IDE: </a:t>
            </a:r>
            <a:r>
              <a:rPr lang="pt-BR" b="0" i="0" dirty="0">
                <a:solidFill>
                  <a:srgbClr val="202124"/>
                </a:solidFill>
                <a:effectLst/>
                <a:latin typeface="Google Sans"/>
              </a:rPr>
              <a:t>ambiente de desenvolvimento integrado (IDE) </a:t>
            </a:r>
            <a:r>
              <a:rPr lang="pt-BR" b="0" i="0" dirty="0">
                <a:solidFill>
                  <a:srgbClr val="040C28"/>
                </a:solidFill>
                <a:effectLst/>
                <a:latin typeface="Google Sans"/>
              </a:rPr>
              <a:t>é uma aplicação de software que ajuda os programadores a desenvolver código de software de maneira eficiente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59941-0429-46A3-A175-7ABBA64DD22A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1263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IDE: </a:t>
            </a:r>
            <a:r>
              <a:rPr lang="pt-BR" b="0" i="0" dirty="0">
                <a:solidFill>
                  <a:srgbClr val="202124"/>
                </a:solidFill>
                <a:effectLst/>
                <a:latin typeface="Google Sans"/>
              </a:rPr>
              <a:t>ambiente de desenvolvimento integrado (IDE) </a:t>
            </a:r>
            <a:r>
              <a:rPr lang="pt-BR" b="0" i="0" dirty="0">
                <a:solidFill>
                  <a:srgbClr val="040C28"/>
                </a:solidFill>
                <a:effectLst/>
                <a:latin typeface="Google Sans"/>
              </a:rPr>
              <a:t>é uma aplicação de software que ajuda os programadores a desenvolver código de software de maneira eficiente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59941-0429-46A3-A175-7ABBA64DD22A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1136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IDE: </a:t>
            </a:r>
            <a:r>
              <a:rPr lang="pt-BR" b="0" i="0" dirty="0">
                <a:solidFill>
                  <a:srgbClr val="202124"/>
                </a:solidFill>
                <a:effectLst/>
                <a:latin typeface="Google Sans"/>
              </a:rPr>
              <a:t>ambiente de desenvolvimento integrado (IDE) </a:t>
            </a:r>
            <a:r>
              <a:rPr lang="pt-BR" b="0" i="0" dirty="0">
                <a:solidFill>
                  <a:srgbClr val="040C28"/>
                </a:solidFill>
                <a:effectLst/>
                <a:latin typeface="Google Sans"/>
              </a:rPr>
              <a:t>é uma aplicação de software que ajuda os programadores a desenvolver código de software de maneira eficiente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59941-0429-46A3-A175-7ABBA64DD22A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0818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59941-0429-46A3-A175-7ABBA64DD22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407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59941-0429-46A3-A175-7ABBA64DD22A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6543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59941-0429-46A3-A175-7ABBA64DD22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5974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59941-0429-46A3-A175-7ABBA64DD22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1840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59941-0429-46A3-A175-7ABBA64DD22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8017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59941-0429-46A3-A175-7ABBA64DD22A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161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59941-0429-46A3-A175-7ABBA64DD22A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951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IDE: </a:t>
            </a:r>
            <a:r>
              <a:rPr lang="pt-BR" b="0" i="0" dirty="0">
                <a:solidFill>
                  <a:srgbClr val="202124"/>
                </a:solidFill>
                <a:effectLst/>
                <a:latin typeface="Google Sans"/>
              </a:rPr>
              <a:t>ambiente de desenvolvimento integrado (IDE) </a:t>
            </a:r>
            <a:r>
              <a:rPr lang="pt-BR" b="0" i="0" dirty="0">
                <a:solidFill>
                  <a:srgbClr val="040C28"/>
                </a:solidFill>
                <a:effectLst/>
                <a:latin typeface="Google Sans"/>
              </a:rPr>
              <a:t>é uma aplicação de software que ajuda os programadores a desenvolver código de software de maneira eficiente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59941-0429-46A3-A175-7ABBA64DD22A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3460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29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91C2B-6A63-D233-4D44-B520D712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9F26917-5348-AEE9-9009-E8BA14CB0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484580" y="3112653"/>
            <a:ext cx="6550891" cy="15033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0342D7-D4E1-DAAD-AFD5-F49DAEE447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12/02/2025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729A5C-55B6-635D-8CA0-0C99BF7F6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0FE195-C3A2-D23E-D17E-44EF674B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584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AF7995E-CDFD-B526-94B7-07AD90FB6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ECBC9A2-87BD-CDFA-38C5-7CDF5FE77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DCEC56-3FAE-E873-D07E-F427A6E773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12/02/2025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119DC-3975-1A32-B3D7-FDE74C20F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7E2336-76FF-504E-2BEA-A1583158B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8810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02644-CAAC-8670-630B-9934FE3C0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3E0F72-096C-839B-9BBA-DB4C9DD6C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4580" y="3112653"/>
            <a:ext cx="6550891" cy="1503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453788-2465-8D45-4B23-D85DF7BAD2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12/02/2025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134583-1884-1CE1-1B71-5E15D73E5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5ACAAC-F38E-69CA-0332-8D7FD1334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7321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F3867-9A69-38E2-1C77-D726B7AAD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EF2644-6C63-6E9C-8113-A2FD2A50D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243F4E-8C8F-3803-DB33-E74D9F846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12/02/2025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8E229D-ACD5-EF69-C0E1-2AEAD87AC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740CF3-E861-BE0E-2ADD-CE72FAF63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5192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53FC6-79AE-97AF-D969-1DCD8F832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8092CC-35A1-6FA1-46D7-2447509FE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0A6521-DAC6-DF82-1717-81EB280E9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57B06E-53DA-0685-E95E-F2F9599069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12/02/2025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AF50C6F-4219-4C54-6995-6D4B5AEAA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4E0CDB9-B794-FA8E-56A9-D9B389D1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6668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513B9-BAF0-FA24-1E01-24B295DD1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3A952B-3C7D-BEE8-6586-D600B36D7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EC02D5-159F-4E03-3D78-AC91DA3F6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929FDED-8764-CDBB-1208-B28F2441C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62E4E86-4486-8EFD-CBD0-28A7A6109C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350B679-5F61-B93F-23D0-91EA05DFC0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12/02/2025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A956DED-B233-DA21-D94D-EF186697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5EE9A12-5370-0A77-ECE3-FA7F65126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60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47F94-42FD-183E-8B3D-44266F9F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59603E-C37C-E7E5-746C-7C6A3A59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12/02/2025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55DF6B9-FEC5-90FD-5E37-DDBFE17F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34D51F8-92C5-BD87-3ACC-528431501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412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2101AF2-9693-1087-8009-070DBF617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12/02/2025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1340527-F428-3B54-EE86-11F4651E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D3CBE16-C378-3EE8-E595-E7DF5721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8093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1F4F5-0406-A60C-D339-727C80121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D629B2-D800-EFF0-F752-1804FEBA5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667030-AF3C-C5CC-4EEB-44084C383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7E9812-BE9D-26D3-EF8E-F9EAEF05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12/02/2025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3FB1CD2-829B-98F1-A9D9-4D9FDF8F4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57370C-8B56-C8CC-8BD3-DC389AD1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1250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9B8617-1B1C-D52D-6236-EB4487D49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21F9435-ED9E-C8D2-2114-CBEF723E41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ABA23C-86E3-EF80-17F5-0EFFCEB65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6167FF-D95E-07BA-B55C-5FF81E2757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B09755-C293-4A33-93C2-79B01653C9ED}" type="datetimeFigureOut">
              <a:rPr lang="pt-BR" smtClean="0"/>
              <a:t>12/02/2025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6644F51-EE72-06A1-70D4-06E16E373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E15C59-DBAF-350A-70C4-9317562DD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989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EDC069-EC26-72A7-35B2-3C6420573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AEBFB-768C-4B89-B21B-7F36B30B4120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978F955-4510-0ECB-ED83-2F12F5BBA8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-492114" y="492116"/>
            <a:ext cx="1325563" cy="341332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4AAAD03A-1B81-A2E3-D8F9-865946E9E727}"/>
              </a:ext>
            </a:extLst>
          </p:cNvPr>
          <p:cNvSpPr/>
          <p:nvPr userDrawn="1"/>
        </p:nvSpPr>
        <p:spPr>
          <a:xfrm rot="16200000">
            <a:off x="-2595551" y="3921115"/>
            <a:ext cx="5532436" cy="3413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LOPAL</a:t>
            </a:r>
          </a:p>
        </p:txBody>
      </p:sp>
    </p:spTree>
    <p:extLst>
      <p:ext uri="{BB962C8B-B14F-4D97-AF65-F5344CB8AC3E}">
        <p14:creationId xmlns:p14="http://schemas.microsoft.com/office/powerpoint/2010/main" val="1636118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Aharoni" panose="02010803020104030203" pitchFamily="2" charset="-79"/>
          <a:ea typeface="+mj-ea"/>
          <a:cs typeface="Aharoni" panose="02010803020104030203" pitchFamily="2" charset="-79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CF7FDB-B115-F52F-3978-7A28A252D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464"/>
            <a:ext cx="10515600" cy="773209"/>
          </a:xfrm>
        </p:spPr>
        <p:txBody>
          <a:bodyPr/>
          <a:lstStyle/>
          <a:p>
            <a:r>
              <a:rPr lang="pt-BR" sz="4800" dirty="0"/>
              <a:t>Desenvolvimento de Sistemas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4BC4EC-30A0-9AA5-AED6-340A8FB6D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743199"/>
            <a:ext cx="10515600" cy="3433763"/>
          </a:xfrm>
        </p:spPr>
        <p:txBody>
          <a:bodyPr/>
          <a:lstStyle/>
          <a:p>
            <a:pPr algn="l"/>
            <a:r>
              <a:rPr lang="pt-BR" sz="2400" dirty="0">
                <a:latin typeface="Aharoni" panose="02010803020104030203" pitchFamily="2" charset="-79"/>
                <a:cs typeface="Aharoni" panose="02010803020104030203" pitchFamily="2" charset="-79"/>
              </a:rPr>
              <a:t>Unidade curricular:</a:t>
            </a:r>
          </a:p>
          <a:p>
            <a:pPr algn="l"/>
            <a:endParaRPr lang="pt-BR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BR" sz="3600" dirty="0">
                <a:latin typeface="Aharoni" panose="02010803020104030203" pitchFamily="2" charset="-79"/>
                <a:cs typeface="Aharoni" panose="02010803020104030203" pitchFamily="2" charset="-79"/>
              </a:rPr>
              <a:t>Lógica de programação e algoritmo</a:t>
            </a:r>
          </a:p>
          <a:p>
            <a:r>
              <a:rPr lang="pt-BR" sz="3600" dirty="0">
                <a:latin typeface="Aharoni" panose="02010803020104030203" pitchFamily="2" charset="-79"/>
                <a:cs typeface="Aharoni" panose="02010803020104030203" pitchFamily="2" charset="-79"/>
              </a:rPr>
              <a:t> - LOPAL -</a:t>
            </a:r>
          </a:p>
        </p:txBody>
      </p:sp>
    </p:spTree>
    <p:extLst>
      <p:ext uri="{BB962C8B-B14F-4D97-AF65-F5344CB8AC3E}">
        <p14:creationId xmlns:p14="http://schemas.microsoft.com/office/powerpoint/2010/main" val="4204227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Pycharm</a:t>
            </a:r>
            <a:endParaRPr lang="pt-BR" dirty="0"/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0" y="1140541"/>
            <a:ext cx="10515600" cy="55014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solidFill>
                  <a:srgbClr val="3A3A3A"/>
                </a:solidFill>
                <a:effectLst/>
                <a:latin typeface="-apple-system"/>
              </a:rPr>
              <a:t>Google: </a:t>
            </a:r>
            <a:r>
              <a:rPr lang="en-US" b="0" i="0" dirty="0" err="1">
                <a:solidFill>
                  <a:srgbClr val="3A3A3A"/>
                </a:solidFill>
                <a:effectLst/>
                <a:latin typeface="-apple-system"/>
              </a:rPr>
              <a:t>pycharm</a:t>
            </a:r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8CD4716-3A8B-994B-C9D9-E7D413326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068" y="1531455"/>
            <a:ext cx="6344951" cy="2735745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5180C6AD-0749-0CDB-88B3-4CD2E1F29D54}"/>
              </a:ext>
            </a:extLst>
          </p:cNvPr>
          <p:cNvGrpSpPr/>
          <p:nvPr/>
        </p:nvGrpSpPr>
        <p:grpSpPr>
          <a:xfrm>
            <a:off x="5900024" y="3718718"/>
            <a:ext cx="5818862" cy="2851607"/>
            <a:chOff x="5900024" y="3718718"/>
            <a:chExt cx="5818862" cy="2851607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8CB26493-4B0D-C58D-F881-0FDFE6176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0024" y="3718718"/>
              <a:ext cx="5818862" cy="2851607"/>
            </a:xfrm>
            <a:prstGeom prst="rect">
              <a:avLst/>
            </a:prstGeom>
          </p:spPr>
        </p:pic>
        <p:sp>
          <p:nvSpPr>
            <p:cNvPr id="11" name="Seta: para Baixo 10">
              <a:extLst>
                <a:ext uri="{FF2B5EF4-FFF2-40B4-BE49-F238E27FC236}">
                  <a16:creationId xmlns:a16="http://schemas.microsoft.com/office/drawing/2014/main" id="{72CCA855-EFBB-4B29-A192-B2082D518497}"/>
                </a:ext>
              </a:extLst>
            </p:cNvPr>
            <p:cNvSpPr/>
            <p:nvPr/>
          </p:nvSpPr>
          <p:spPr>
            <a:xfrm rot="18719221">
              <a:off x="7818835" y="5734941"/>
              <a:ext cx="615363" cy="63421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036339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Pycharm</a:t>
            </a:r>
            <a:endParaRPr lang="pt-BR" dirty="0"/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0" y="1140541"/>
            <a:ext cx="10515600" cy="55014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95E9D24-3421-EB6C-8C68-BDC9CB2923F7}"/>
              </a:ext>
            </a:extLst>
          </p:cNvPr>
          <p:cNvGrpSpPr/>
          <p:nvPr/>
        </p:nvGrpSpPr>
        <p:grpSpPr>
          <a:xfrm>
            <a:off x="997351" y="1415614"/>
            <a:ext cx="5615504" cy="3261560"/>
            <a:chOff x="997351" y="1415614"/>
            <a:chExt cx="5615504" cy="326156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671D0E0-CD3E-D53D-C96C-467EE2D73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351" y="1415614"/>
              <a:ext cx="5615504" cy="3230636"/>
            </a:xfrm>
            <a:prstGeom prst="rect">
              <a:avLst/>
            </a:prstGeom>
          </p:spPr>
        </p:pic>
        <p:sp>
          <p:nvSpPr>
            <p:cNvPr id="10" name="Seta: para Baixo 9">
              <a:extLst>
                <a:ext uri="{FF2B5EF4-FFF2-40B4-BE49-F238E27FC236}">
                  <a16:creationId xmlns:a16="http://schemas.microsoft.com/office/drawing/2014/main" id="{09E2D112-B162-A529-3A72-7BEA35C8F94B}"/>
                </a:ext>
              </a:extLst>
            </p:cNvPr>
            <p:cNvSpPr/>
            <p:nvPr/>
          </p:nvSpPr>
          <p:spPr>
            <a:xfrm rot="14344520">
              <a:off x="4707491" y="3762774"/>
              <a:ext cx="688258" cy="114054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3E66429-8C79-74A9-AA38-FEFE43BDA8D1}"/>
              </a:ext>
            </a:extLst>
          </p:cNvPr>
          <p:cNvGrpSpPr/>
          <p:nvPr/>
        </p:nvGrpSpPr>
        <p:grpSpPr>
          <a:xfrm>
            <a:off x="5959443" y="2607120"/>
            <a:ext cx="5235206" cy="3696948"/>
            <a:chOff x="5959443" y="2607120"/>
            <a:chExt cx="5235206" cy="3696948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DA0E5297-7B87-52A4-75A1-8E10BBAA1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9443" y="2607120"/>
              <a:ext cx="5235206" cy="3696948"/>
            </a:xfrm>
            <a:prstGeom prst="rect">
              <a:avLst/>
            </a:prstGeom>
          </p:spPr>
        </p:pic>
        <p:sp>
          <p:nvSpPr>
            <p:cNvPr id="14" name="Seta: para Baixo 13">
              <a:extLst>
                <a:ext uri="{FF2B5EF4-FFF2-40B4-BE49-F238E27FC236}">
                  <a16:creationId xmlns:a16="http://schemas.microsoft.com/office/drawing/2014/main" id="{44CAE9A0-9E25-2E3C-0B0B-17F9B3E56979}"/>
                </a:ext>
              </a:extLst>
            </p:cNvPr>
            <p:cNvSpPr/>
            <p:nvPr/>
          </p:nvSpPr>
          <p:spPr>
            <a:xfrm rot="3287879">
              <a:off x="10186161" y="4960987"/>
              <a:ext cx="688258" cy="114054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708838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Pycharm</a:t>
            </a:r>
            <a:endParaRPr lang="pt-BR" dirty="0"/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0" y="1140541"/>
            <a:ext cx="10515600" cy="55014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A0E747F-76F4-61A8-4F79-B16A714CF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40541"/>
            <a:ext cx="6687238" cy="543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25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Pycharm</a:t>
            </a:r>
            <a:endParaRPr lang="pt-BR" dirty="0"/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0" y="1140541"/>
            <a:ext cx="10515600" cy="55014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49991BF-D76B-6095-0CB5-C6C8D76EA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12133"/>
            <a:ext cx="6339299" cy="515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20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Pycharm</a:t>
            </a:r>
            <a:endParaRPr lang="pt-BR" dirty="0"/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0" y="1140541"/>
            <a:ext cx="10515600" cy="55014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4483C6-BC98-8ACF-D93D-EF49744C9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31123"/>
            <a:ext cx="9869646" cy="52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61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Pycharm</a:t>
            </a:r>
            <a:endParaRPr lang="pt-BR" dirty="0"/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0" y="1140541"/>
            <a:ext cx="10515600" cy="55014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4483C6-BC98-8ACF-D93D-EF49744C9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31123"/>
            <a:ext cx="9869646" cy="52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74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5081"/>
          </a:xfrm>
        </p:spPr>
        <p:txBody>
          <a:bodyPr/>
          <a:lstStyle/>
          <a:p>
            <a:r>
              <a:rPr lang="pt-BR" dirty="0"/>
              <a:t>Lógica de programação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0" y="931728"/>
            <a:ext cx="10606548" cy="79508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Algoritmo - variáveis</a:t>
            </a:r>
          </a:p>
        </p:txBody>
      </p:sp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C5E914-6CFF-B22C-8B06-AD50EA4E40EB}"/>
              </a:ext>
            </a:extLst>
          </p:cNvPr>
          <p:cNvSpPr txBox="1">
            <a:spLocks/>
          </p:cNvSpPr>
          <p:nvPr/>
        </p:nvSpPr>
        <p:spPr>
          <a:xfrm>
            <a:off x="838199" y="1764070"/>
            <a:ext cx="10950677" cy="124460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É uma alocação de memória que armazena dados temporários que podem ser utilizados e manipulados pelo programa. Esses dados podem ser números, textos ou outros tipos de informação.</a:t>
            </a:r>
          </a:p>
          <a:p>
            <a:pPr algn="l"/>
            <a:endParaRPr lang="pt-BR" sz="2400" dirty="0"/>
          </a:p>
          <a:p>
            <a:pPr algn="l"/>
            <a:r>
              <a:rPr lang="pt-BR" sz="2400" dirty="0"/>
              <a:t>Componentes:</a:t>
            </a:r>
          </a:p>
          <a:p>
            <a:pPr marL="1028700" lvl="1" indent="-342900"/>
            <a:r>
              <a:rPr lang="pt-BR" sz="2000" dirty="0"/>
              <a:t>Nome</a:t>
            </a:r>
          </a:p>
          <a:p>
            <a:pPr marL="1028700" lvl="1" indent="-342900"/>
            <a:r>
              <a:rPr lang="pt-BR" sz="2000" dirty="0"/>
              <a:t>Tipo</a:t>
            </a:r>
          </a:p>
          <a:p>
            <a:pPr marL="1028700" lvl="1" indent="-342900"/>
            <a:r>
              <a:rPr lang="pt-BR" sz="2000" dirty="0"/>
              <a:t>Valor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C207BC4-A6E5-E88C-A031-5C0343DD57DE}"/>
              </a:ext>
            </a:extLst>
          </p:cNvPr>
          <p:cNvGrpSpPr/>
          <p:nvPr/>
        </p:nvGrpSpPr>
        <p:grpSpPr>
          <a:xfrm>
            <a:off x="4709652" y="3729526"/>
            <a:ext cx="7482348" cy="2425467"/>
            <a:chOff x="1652861" y="3055374"/>
            <a:chExt cx="9433009" cy="2667000"/>
          </a:xfrm>
        </p:grpSpPr>
        <p:pic>
          <p:nvPicPr>
            <p:cNvPr id="32770" name="Picture 2">
              <a:extLst>
                <a:ext uri="{FF2B5EF4-FFF2-40B4-BE49-F238E27FC236}">
                  <a16:creationId xmlns:a16="http://schemas.microsoft.com/office/drawing/2014/main" id="{EE94C2C8-CD41-F2DF-5651-7418E9BFFC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2861" y="3055374"/>
              <a:ext cx="6820089" cy="266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id="{BB9C9D20-7A85-2CA4-4778-2999CAA17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15264" y="4150974"/>
              <a:ext cx="6361471" cy="10767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32F8583B-D8E2-2247-C1AD-E8094005BB36}"/>
                </a:ext>
              </a:extLst>
            </p:cNvPr>
            <p:cNvSpPr txBox="1"/>
            <p:nvPr/>
          </p:nvSpPr>
          <p:spPr>
            <a:xfrm>
              <a:off x="9276735" y="5043029"/>
              <a:ext cx="1809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Lê-se RECEBE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1139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5081"/>
          </a:xfrm>
        </p:spPr>
        <p:txBody>
          <a:bodyPr/>
          <a:lstStyle/>
          <a:p>
            <a:r>
              <a:rPr lang="pt-BR" dirty="0"/>
              <a:t>Lógica de programação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0" y="968655"/>
            <a:ext cx="10606548" cy="79508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Algoritmo – variáveis</a:t>
            </a:r>
          </a:p>
        </p:txBody>
      </p:sp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C5E914-6CFF-B22C-8B06-AD50EA4E40EB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606548" cy="248149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dirty="0">
                <a:solidFill>
                  <a:srgbClr val="040C28"/>
                </a:solidFill>
                <a:latin typeface="Google Sans"/>
              </a:rPr>
              <a:t>Tipos primitivos: </a:t>
            </a:r>
          </a:p>
          <a:p>
            <a:pPr marL="1143000" lvl="1" indent="-457200">
              <a:lnSpc>
                <a:spcPct val="150000"/>
              </a:lnSpc>
            </a:pPr>
            <a:r>
              <a:rPr lang="pt-BR" dirty="0">
                <a:solidFill>
                  <a:srgbClr val="040C28"/>
                </a:solidFill>
                <a:latin typeface="Google Sans"/>
              </a:rPr>
              <a:t>Inteiros (</a:t>
            </a:r>
            <a:r>
              <a:rPr lang="pt-BR" dirty="0" err="1">
                <a:solidFill>
                  <a:srgbClr val="040C28"/>
                </a:solidFill>
                <a:latin typeface="Google Sans"/>
              </a:rPr>
              <a:t>int</a:t>
            </a:r>
            <a:r>
              <a:rPr lang="pt-BR" dirty="0">
                <a:solidFill>
                  <a:srgbClr val="040C28"/>
                </a:solidFill>
                <a:latin typeface="Google Sans"/>
              </a:rPr>
              <a:t>). Ex.: idade, número de filhos;</a:t>
            </a:r>
          </a:p>
          <a:p>
            <a:pPr marL="1143000" lvl="1" indent="-457200">
              <a:lnSpc>
                <a:spcPct val="150000"/>
              </a:lnSpc>
            </a:pPr>
            <a:r>
              <a:rPr lang="pt-BR" dirty="0">
                <a:solidFill>
                  <a:srgbClr val="040C28"/>
                </a:solidFill>
                <a:latin typeface="Google Sans"/>
              </a:rPr>
              <a:t>ponto flutuante (</a:t>
            </a:r>
            <a:r>
              <a:rPr lang="pt-BR" dirty="0" err="1">
                <a:solidFill>
                  <a:srgbClr val="040C28"/>
                </a:solidFill>
                <a:latin typeface="Google Sans"/>
              </a:rPr>
              <a:t>float</a:t>
            </a:r>
            <a:r>
              <a:rPr lang="pt-BR" dirty="0">
                <a:solidFill>
                  <a:srgbClr val="040C28"/>
                </a:solidFill>
                <a:latin typeface="Google Sans"/>
              </a:rPr>
              <a:t>) – decimais. Ex.: altura, temperatura;</a:t>
            </a:r>
          </a:p>
          <a:p>
            <a:pPr marL="1143000" lvl="1" indent="-457200">
              <a:lnSpc>
                <a:spcPct val="150000"/>
              </a:lnSpc>
            </a:pPr>
            <a:r>
              <a:rPr lang="pt-BR" dirty="0">
                <a:solidFill>
                  <a:srgbClr val="040C28"/>
                </a:solidFill>
                <a:latin typeface="Google Sans"/>
              </a:rPr>
              <a:t>booleanos (</a:t>
            </a:r>
            <a:r>
              <a:rPr lang="pt-BR" dirty="0" err="1">
                <a:solidFill>
                  <a:srgbClr val="040C28"/>
                </a:solidFill>
                <a:latin typeface="Google Sans"/>
              </a:rPr>
              <a:t>bool</a:t>
            </a:r>
            <a:r>
              <a:rPr lang="pt-BR" dirty="0">
                <a:solidFill>
                  <a:srgbClr val="040C28"/>
                </a:solidFill>
                <a:latin typeface="Google Sans"/>
              </a:rPr>
              <a:t>) – verdadeiro ou falso. Ex.: </a:t>
            </a:r>
            <a:r>
              <a:rPr lang="pt-BR" dirty="0" err="1">
                <a:solidFill>
                  <a:srgbClr val="040C28"/>
                </a:solidFill>
                <a:latin typeface="Google Sans"/>
              </a:rPr>
              <a:t>True</a:t>
            </a:r>
            <a:r>
              <a:rPr lang="pt-BR" dirty="0">
                <a:solidFill>
                  <a:srgbClr val="040C28"/>
                </a:solidFill>
                <a:latin typeface="Google Sans"/>
              </a:rPr>
              <a:t>, False;</a:t>
            </a:r>
          </a:p>
          <a:p>
            <a:pPr marL="1143000" lvl="1" indent="-457200">
              <a:lnSpc>
                <a:spcPct val="150000"/>
              </a:lnSpc>
            </a:pPr>
            <a:r>
              <a:rPr lang="pt-BR" dirty="0" err="1">
                <a:solidFill>
                  <a:srgbClr val="040C28"/>
                </a:solidFill>
                <a:latin typeface="Google Sans"/>
              </a:rPr>
              <a:t>strings</a:t>
            </a:r>
            <a:r>
              <a:rPr lang="pt-BR" dirty="0">
                <a:solidFill>
                  <a:srgbClr val="040C28"/>
                </a:solidFill>
                <a:latin typeface="Google Sans"/>
              </a:rPr>
              <a:t> (</a:t>
            </a:r>
            <a:r>
              <a:rPr lang="pt-BR" dirty="0" err="1">
                <a:solidFill>
                  <a:srgbClr val="040C28"/>
                </a:solidFill>
                <a:latin typeface="Google Sans"/>
              </a:rPr>
              <a:t>str</a:t>
            </a:r>
            <a:r>
              <a:rPr lang="pt-BR" dirty="0">
                <a:solidFill>
                  <a:srgbClr val="040C28"/>
                </a:solidFill>
                <a:latin typeface="Google Sans"/>
              </a:rPr>
              <a:t>) – texto. Exemplo: nome.</a:t>
            </a:r>
          </a:p>
          <a:p>
            <a:pPr marL="1143000" lvl="1" indent="-457200">
              <a:lnSpc>
                <a:spcPct val="150000"/>
              </a:lnSpc>
            </a:pPr>
            <a:r>
              <a:rPr lang="pt-BR" dirty="0">
                <a:solidFill>
                  <a:srgbClr val="040C28"/>
                </a:solidFill>
                <a:latin typeface="Google Sans"/>
              </a:rPr>
              <a:t>entre outros.</a:t>
            </a:r>
            <a:endParaRPr lang="pt-BR" dirty="0"/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EF4BBD17-791D-9056-99FA-E61E90E37C51}"/>
              </a:ext>
            </a:extLst>
          </p:cNvPr>
          <p:cNvSpPr txBox="1">
            <a:spLocks/>
          </p:cNvSpPr>
          <p:nvPr/>
        </p:nvSpPr>
        <p:spPr>
          <a:xfrm>
            <a:off x="9548350" y="3832125"/>
            <a:ext cx="2456837" cy="1949243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/>
              <a:t>Booleanos:</a:t>
            </a:r>
          </a:p>
          <a:p>
            <a:pPr marL="457200" lvl="1" indent="0">
              <a:buNone/>
            </a:pPr>
            <a:r>
              <a:rPr lang="es-ES" sz="1800" dirty="0"/>
              <a:t>x = 5</a:t>
            </a:r>
          </a:p>
          <a:p>
            <a:pPr marL="457200" lvl="1" indent="0">
              <a:buNone/>
            </a:pPr>
            <a:r>
              <a:rPr lang="es-ES" sz="1800" dirty="0"/>
              <a:t>y = 10</a:t>
            </a:r>
          </a:p>
          <a:p>
            <a:pPr marL="457200" lvl="1" indent="0">
              <a:buNone/>
            </a:pPr>
            <a:endParaRPr lang="es-ES" sz="300" dirty="0"/>
          </a:p>
          <a:p>
            <a:pPr marL="457200" lvl="1" indent="0">
              <a:buNone/>
            </a:pPr>
            <a:r>
              <a:rPr lang="es-ES" sz="1800" dirty="0"/>
              <a:t>resultado = x &lt; y</a:t>
            </a:r>
          </a:p>
          <a:p>
            <a:pPr marL="457200" lvl="1" indent="0">
              <a:buNone/>
            </a:pPr>
            <a:r>
              <a:rPr lang="es-ES" sz="1800" dirty="0" err="1"/>
              <a:t>print</a:t>
            </a:r>
            <a:r>
              <a:rPr lang="es-ES" sz="1800" dirty="0"/>
              <a:t>(resultado) 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3660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5081"/>
          </a:xfrm>
        </p:spPr>
        <p:txBody>
          <a:bodyPr/>
          <a:lstStyle/>
          <a:p>
            <a:r>
              <a:rPr lang="pt-BR" dirty="0"/>
              <a:t>Lógica de programação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0" y="931728"/>
            <a:ext cx="10606548" cy="79508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Algoritmo - variáveis</a:t>
            </a:r>
          </a:p>
        </p:txBody>
      </p:sp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C5E914-6CFF-B22C-8B06-AD50EA4E40EB}"/>
              </a:ext>
            </a:extLst>
          </p:cNvPr>
          <p:cNvSpPr txBox="1">
            <a:spLocks/>
          </p:cNvSpPr>
          <p:nvPr/>
        </p:nvSpPr>
        <p:spPr>
          <a:xfrm>
            <a:off x="838200" y="1764070"/>
            <a:ext cx="10606548" cy="49316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pt-BR" sz="2400" dirty="0">
                <a:solidFill>
                  <a:srgbClr val="040C28"/>
                </a:solidFill>
                <a:latin typeface="Google Sans"/>
              </a:rPr>
              <a:t>Como Funciona</a:t>
            </a:r>
          </a:p>
          <a:p>
            <a:pPr algn="l">
              <a:spcBef>
                <a:spcPts val="0"/>
              </a:spcBef>
            </a:pPr>
            <a:endParaRPr lang="pt-BR" sz="2400" dirty="0">
              <a:solidFill>
                <a:srgbClr val="040C28"/>
              </a:solidFill>
              <a:latin typeface="Google Sans"/>
            </a:endParaRPr>
          </a:p>
          <a:p>
            <a:pPr algn="l">
              <a:spcBef>
                <a:spcPts val="0"/>
              </a:spcBef>
            </a:pPr>
            <a:r>
              <a:rPr lang="pt-BR" sz="2400" dirty="0">
                <a:solidFill>
                  <a:srgbClr val="040C28"/>
                </a:solidFill>
                <a:latin typeface="Google Sans"/>
              </a:rPr>
              <a:t>Declaração:</a:t>
            </a:r>
          </a:p>
          <a:p>
            <a:pPr lvl="1">
              <a:spcBef>
                <a:spcPts val="0"/>
              </a:spcBef>
            </a:pPr>
            <a:r>
              <a:rPr lang="pt-BR" dirty="0">
                <a:solidFill>
                  <a:srgbClr val="040C28"/>
                </a:solidFill>
                <a:latin typeface="Google Sans"/>
              </a:rPr>
              <a:t>Quando você declara uma variável, o sistema reserva um espaço na memória para armazenar o valor.</a:t>
            </a:r>
          </a:p>
          <a:p>
            <a:pPr lvl="1">
              <a:spcBef>
                <a:spcPts val="0"/>
              </a:spcBef>
            </a:pPr>
            <a:r>
              <a:rPr lang="pt-BR" dirty="0">
                <a:solidFill>
                  <a:srgbClr val="040C28"/>
                </a:solidFill>
                <a:latin typeface="Google Sans"/>
              </a:rPr>
              <a:t>Exemplo: </a:t>
            </a:r>
            <a:r>
              <a:rPr lang="pt-BR" dirty="0" err="1">
                <a:solidFill>
                  <a:srgbClr val="040C28"/>
                </a:solidFill>
                <a:latin typeface="Google Sans"/>
              </a:rPr>
              <a:t>int</a:t>
            </a:r>
            <a:r>
              <a:rPr lang="pt-BR" dirty="0">
                <a:solidFill>
                  <a:srgbClr val="040C28"/>
                </a:solidFill>
                <a:latin typeface="Google Sans"/>
              </a:rPr>
              <a:t> idade;    </a:t>
            </a:r>
          </a:p>
          <a:p>
            <a:pPr algn="l">
              <a:spcBef>
                <a:spcPts val="0"/>
              </a:spcBef>
            </a:pPr>
            <a:endParaRPr lang="pt-BR" sz="2400" dirty="0">
              <a:solidFill>
                <a:srgbClr val="040C28"/>
              </a:solidFill>
              <a:latin typeface="Google Sans"/>
            </a:endParaRPr>
          </a:p>
          <a:p>
            <a:pPr algn="l">
              <a:spcBef>
                <a:spcPts val="0"/>
              </a:spcBef>
            </a:pPr>
            <a:r>
              <a:rPr lang="pt-BR" sz="2400" dirty="0">
                <a:solidFill>
                  <a:srgbClr val="040C28"/>
                </a:solidFill>
                <a:latin typeface="Google Sans"/>
              </a:rPr>
              <a:t>Inicialização:</a:t>
            </a:r>
          </a:p>
          <a:p>
            <a:pPr lvl="1">
              <a:spcBef>
                <a:spcPts val="0"/>
              </a:spcBef>
            </a:pPr>
            <a:r>
              <a:rPr lang="pt-BR" dirty="0">
                <a:solidFill>
                  <a:srgbClr val="040C28"/>
                </a:solidFill>
                <a:latin typeface="Google Sans"/>
              </a:rPr>
              <a:t>Atribuição de um valor inicial à variável.</a:t>
            </a:r>
          </a:p>
          <a:p>
            <a:pPr lvl="1">
              <a:spcBef>
                <a:spcPts val="0"/>
              </a:spcBef>
            </a:pPr>
            <a:r>
              <a:rPr lang="pt-BR" dirty="0">
                <a:solidFill>
                  <a:srgbClr val="040C28"/>
                </a:solidFill>
                <a:latin typeface="Google Sans"/>
              </a:rPr>
              <a:t>Exemplo: idade = 25;</a:t>
            </a:r>
          </a:p>
          <a:p>
            <a:pPr lvl="1">
              <a:spcBef>
                <a:spcPts val="0"/>
              </a:spcBef>
            </a:pPr>
            <a:endParaRPr lang="pt-BR" dirty="0">
              <a:solidFill>
                <a:srgbClr val="040C28"/>
              </a:solidFill>
              <a:latin typeface="Google Sans"/>
            </a:endParaRPr>
          </a:p>
          <a:p>
            <a:pPr algn="l">
              <a:spcBef>
                <a:spcPts val="0"/>
              </a:spcBef>
            </a:pPr>
            <a:r>
              <a:rPr lang="pt-BR" sz="2400" dirty="0">
                <a:solidFill>
                  <a:srgbClr val="040C28"/>
                </a:solidFill>
                <a:latin typeface="Google Sans"/>
              </a:rPr>
              <a:t>Uso:</a:t>
            </a:r>
          </a:p>
          <a:p>
            <a:pPr lvl="1">
              <a:spcBef>
                <a:spcPts val="0"/>
              </a:spcBef>
            </a:pPr>
            <a:r>
              <a:rPr lang="pt-BR" dirty="0">
                <a:solidFill>
                  <a:srgbClr val="040C28"/>
                </a:solidFill>
                <a:latin typeface="Google Sans"/>
              </a:rPr>
              <a:t>Você pode acessar ou modificar o valor da variável usando seu nome.</a:t>
            </a:r>
          </a:p>
          <a:p>
            <a:pPr lvl="1">
              <a:spcBef>
                <a:spcPts val="0"/>
              </a:spcBef>
            </a:pPr>
            <a:r>
              <a:rPr lang="pt-BR" dirty="0">
                <a:solidFill>
                  <a:srgbClr val="040C28"/>
                </a:solidFill>
                <a:latin typeface="Google Sans"/>
              </a:rPr>
              <a:t>Exemplo: idade = idade + 1;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6523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5081"/>
          </a:xfrm>
        </p:spPr>
        <p:txBody>
          <a:bodyPr/>
          <a:lstStyle/>
          <a:p>
            <a:r>
              <a:rPr lang="pt-BR" dirty="0"/>
              <a:t>Lógica de programação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0" y="931728"/>
            <a:ext cx="10606548" cy="79508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Algoritmo - variáveis</a:t>
            </a:r>
          </a:p>
        </p:txBody>
      </p:sp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C5E914-6CFF-B22C-8B06-AD50EA4E40EB}"/>
              </a:ext>
            </a:extLst>
          </p:cNvPr>
          <p:cNvSpPr txBox="1">
            <a:spLocks/>
          </p:cNvSpPr>
          <p:nvPr/>
        </p:nvSpPr>
        <p:spPr>
          <a:xfrm>
            <a:off x="838200" y="1764070"/>
            <a:ext cx="10606548" cy="49316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pt-BR" sz="2400" dirty="0">
                <a:solidFill>
                  <a:srgbClr val="040C28"/>
                </a:solidFill>
                <a:latin typeface="Google Sans"/>
              </a:rPr>
              <a:t>Como Funciona em Python:</a:t>
            </a:r>
          </a:p>
          <a:p>
            <a:pPr algn="l">
              <a:spcBef>
                <a:spcPts val="0"/>
              </a:spcBef>
            </a:pPr>
            <a:endParaRPr lang="pt-BR" sz="2400" dirty="0">
              <a:solidFill>
                <a:srgbClr val="040C28"/>
              </a:solidFill>
              <a:latin typeface="Google Sans"/>
            </a:endParaRPr>
          </a:p>
          <a:p>
            <a:pPr algn="l">
              <a:spcBef>
                <a:spcPts val="0"/>
              </a:spcBef>
            </a:pPr>
            <a:endParaRPr lang="pt-BR" sz="2400" dirty="0">
              <a:solidFill>
                <a:srgbClr val="040C28"/>
              </a:solidFill>
              <a:latin typeface="Google Sans"/>
            </a:endParaRPr>
          </a:p>
          <a:p>
            <a:pPr algn="l">
              <a:spcBef>
                <a:spcPts val="0"/>
              </a:spcBef>
            </a:pPr>
            <a:endParaRPr lang="pt-BR" sz="2400" dirty="0">
              <a:solidFill>
                <a:srgbClr val="040C28"/>
              </a:solidFill>
              <a:latin typeface="Google Sans"/>
            </a:endParaRPr>
          </a:p>
          <a:p>
            <a:pPr algn="l">
              <a:spcBef>
                <a:spcPts val="0"/>
              </a:spcBef>
            </a:pPr>
            <a:r>
              <a:rPr lang="pt-BR" dirty="0">
                <a:solidFill>
                  <a:srgbClr val="040C28"/>
                </a:solidFill>
                <a:latin typeface="Google Sans"/>
              </a:rPr>
              <a:t>idade = 25</a:t>
            </a:r>
          </a:p>
          <a:p>
            <a:pPr algn="l">
              <a:spcBef>
                <a:spcPts val="0"/>
              </a:spcBef>
            </a:pPr>
            <a:r>
              <a:rPr lang="pt-BR" dirty="0">
                <a:solidFill>
                  <a:srgbClr val="040C28"/>
                </a:solidFill>
                <a:latin typeface="Google Sans"/>
              </a:rPr>
              <a:t>idade = idade + 1    </a:t>
            </a:r>
            <a:r>
              <a:rPr lang="pt-BR" sz="2400" dirty="0">
                <a:solidFill>
                  <a:srgbClr val="040C28"/>
                </a:solidFill>
                <a:latin typeface="Google Sans"/>
              </a:rPr>
              <a:t>#ou idade += 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916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Python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1" y="1133475"/>
            <a:ext cx="10515600" cy="557213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4098" name="Picture 2" descr="logotipo da linguagem de programação 3D python 12697295 PNG">
            <a:extLst>
              <a:ext uri="{FF2B5EF4-FFF2-40B4-BE49-F238E27FC236}">
                <a16:creationId xmlns:a16="http://schemas.microsoft.com/office/drawing/2014/main" id="{E5C3B6F5-23B9-67BD-7CF0-601DA3055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596" y="2020766"/>
            <a:ext cx="2397991" cy="239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ABE78A5D-36D1-6023-8E9F-AAF0C1A1A3A0}"/>
              </a:ext>
            </a:extLst>
          </p:cNvPr>
          <p:cNvSpPr txBox="1">
            <a:spLocks/>
          </p:cNvSpPr>
          <p:nvPr/>
        </p:nvSpPr>
        <p:spPr>
          <a:xfrm>
            <a:off x="7177548" y="4557835"/>
            <a:ext cx="4513329" cy="67709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solidFill>
                  <a:srgbClr val="3A3A3A"/>
                </a:solidFill>
                <a:effectLst/>
                <a:latin typeface="-apple-system"/>
              </a:rPr>
              <a:t>Gustavo Guanabara</a:t>
            </a:r>
            <a:endParaRPr lang="en-US" sz="2800" dirty="0">
              <a:solidFill>
                <a:srgbClr val="3A3A3A"/>
              </a:solidFill>
              <a:latin typeface="-apple-system"/>
            </a:endParaRPr>
          </a:p>
        </p:txBody>
      </p:sp>
      <p:pic>
        <p:nvPicPr>
          <p:cNvPr id="4" name="Picture 2" descr="Curso em Vídeo – Comunicado">
            <a:extLst>
              <a:ext uri="{FF2B5EF4-FFF2-40B4-BE49-F238E27FC236}">
                <a16:creationId xmlns:a16="http://schemas.microsoft.com/office/drawing/2014/main" id="{FE44A398-EF4D-4F6A-EBFE-E9995FC45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548" y="1925644"/>
            <a:ext cx="4601309" cy="258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7C76C73-3511-E55B-9FAD-B4FF62D1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25644"/>
            <a:ext cx="3829436" cy="2588237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3EF6DA13-96D6-6A96-8A10-C3EF3F04680B}"/>
              </a:ext>
            </a:extLst>
          </p:cNvPr>
          <p:cNvSpPr txBox="1">
            <a:spLocks/>
          </p:cNvSpPr>
          <p:nvPr/>
        </p:nvSpPr>
        <p:spPr>
          <a:xfrm>
            <a:off x="838201" y="4513881"/>
            <a:ext cx="3829436" cy="10056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b="0" i="0" dirty="0">
                <a:solidFill>
                  <a:srgbClr val="3A3A3A"/>
                </a:solidFill>
                <a:effectLst/>
                <a:latin typeface="-apple-system"/>
              </a:rPr>
              <a:t>Lira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3A3A3A"/>
                </a:solidFill>
                <a:latin typeface="-apple-system"/>
              </a:rPr>
              <a:t>da </a:t>
            </a:r>
            <a:r>
              <a:rPr lang="en-US" b="0" i="0" dirty="0">
                <a:solidFill>
                  <a:srgbClr val="3A3A3A"/>
                </a:solidFill>
                <a:effectLst/>
                <a:latin typeface="-apple-system"/>
              </a:rPr>
              <a:t>Hashtag </a:t>
            </a:r>
            <a:r>
              <a:rPr lang="en-US" b="0" i="0" dirty="0" err="1">
                <a:solidFill>
                  <a:srgbClr val="3A3A3A"/>
                </a:solidFill>
                <a:effectLst/>
                <a:latin typeface="-apple-system"/>
              </a:rPr>
              <a:t>Programação</a:t>
            </a:r>
            <a:endParaRPr lang="en-US" sz="2800" dirty="0">
              <a:solidFill>
                <a:srgbClr val="3A3A3A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91618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5081"/>
          </a:xfrm>
        </p:spPr>
        <p:txBody>
          <a:bodyPr/>
          <a:lstStyle/>
          <a:p>
            <a:r>
              <a:rPr lang="pt-BR" dirty="0"/>
              <a:t>Lógica de programação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0" y="931728"/>
            <a:ext cx="10606548" cy="79508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Algoritmo - variáveis</a:t>
            </a:r>
          </a:p>
        </p:txBody>
      </p:sp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C5E914-6CFF-B22C-8B06-AD50EA4E40EB}"/>
              </a:ext>
            </a:extLst>
          </p:cNvPr>
          <p:cNvSpPr txBox="1">
            <a:spLocks/>
          </p:cNvSpPr>
          <p:nvPr/>
        </p:nvSpPr>
        <p:spPr>
          <a:xfrm>
            <a:off x="838200" y="1764070"/>
            <a:ext cx="10606548" cy="49316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pt-BR" sz="2400" dirty="0">
                <a:solidFill>
                  <a:srgbClr val="040C28"/>
                </a:solidFill>
                <a:latin typeface="Google Sans"/>
              </a:rPr>
              <a:t>Exemplo Prático</a:t>
            </a:r>
          </a:p>
          <a:p>
            <a:pPr algn="l">
              <a:spcBef>
                <a:spcPts val="0"/>
              </a:spcBef>
            </a:pPr>
            <a:r>
              <a:rPr lang="pt-BR" sz="2400" dirty="0">
                <a:solidFill>
                  <a:srgbClr val="040C28"/>
                </a:solidFill>
                <a:latin typeface="Google Sans"/>
              </a:rPr>
              <a:t>Imagine que você está criando um programa para calcular a média de notas de um aluno:</a:t>
            </a:r>
          </a:p>
          <a:p>
            <a:pPr algn="l">
              <a:spcBef>
                <a:spcPts val="0"/>
              </a:spcBef>
            </a:pPr>
            <a:endParaRPr lang="pt-BR" sz="2400" dirty="0">
              <a:solidFill>
                <a:srgbClr val="040C28"/>
              </a:solidFill>
              <a:latin typeface="Google Sans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2000" dirty="0">
                <a:solidFill>
                  <a:srgbClr val="040C28"/>
                </a:solidFill>
                <a:latin typeface="Google Sans"/>
              </a:rPr>
              <a:t>nota1 = 85.5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pt-BR" sz="2000" dirty="0">
                <a:solidFill>
                  <a:srgbClr val="040C28"/>
                </a:solidFill>
                <a:latin typeface="Google Sans"/>
              </a:rPr>
              <a:t>nota2 = 90.0</a:t>
            </a:r>
          </a:p>
          <a:p>
            <a:pPr marL="457200" lvl="1" indent="0">
              <a:spcBef>
                <a:spcPts val="0"/>
              </a:spcBef>
              <a:buNone/>
            </a:pPr>
            <a:endParaRPr lang="pt-BR" sz="2000" dirty="0">
              <a:solidFill>
                <a:srgbClr val="040C28"/>
              </a:solidFill>
              <a:latin typeface="Google Sans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2000" dirty="0">
                <a:solidFill>
                  <a:srgbClr val="040C28"/>
                </a:solidFill>
                <a:latin typeface="Google Sans"/>
              </a:rPr>
              <a:t>media = (nota1 + nota2) / 2</a:t>
            </a:r>
          </a:p>
          <a:p>
            <a:pPr marL="457200" lvl="1" indent="0">
              <a:spcBef>
                <a:spcPts val="0"/>
              </a:spcBef>
              <a:buNone/>
            </a:pPr>
            <a:endParaRPr lang="pt-BR" sz="2000" dirty="0">
              <a:solidFill>
                <a:srgbClr val="040C28"/>
              </a:solidFill>
              <a:latin typeface="Google Sans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pt-BR" sz="2000" dirty="0">
                <a:solidFill>
                  <a:srgbClr val="040C28"/>
                </a:solidFill>
                <a:latin typeface="Google Sans"/>
              </a:rPr>
              <a:t>print(</a:t>
            </a:r>
            <a:r>
              <a:rPr lang="pt-BR" sz="2000" dirty="0" err="1">
                <a:solidFill>
                  <a:srgbClr val="040C28"/>
                </a:solidFill>
                <a:latin typeface="Google Sans"/>
              </a:rPr>
              <a:t>f"A</a:t>
            </a:r>
            <a:r>
              <a:rPr lang="pt-BR" sz="2000" dirty="0">
                <a:solidFill>
                  <a:srgbClr val="040C28"/>
                </a:solidFill>
                <a:latin typeface="Google Sans"/>
              </a:rPr>
              <a:t> média é: {media}")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9919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5081"/>
          </a:xfrm>
        </p:spPr>
        <p:txBody>
          <a:bodyPr/>
          <a:lstStyle/>
          <a:p>
            <a:r>
              <a:rPr lang="pt-BR" dirty="0"/>
              <a:t>Lógica de programação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0" y="968655"/>
            <a:ext cx="10606548" cy="79508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Algoritmo – variáveis</a:t>
            </a:r>
          </a:p>
        </p:txBody>
      </p:sp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C5E914-6CFF-B22C-8B06-AD50EA4E40EB}"/>
              </a:ext>
            </a:extLst>
          </p:cNvPr>
          <p:cNvSpPr txBox="1">
            <a:spLocks/>
          </p:cNvSpPr>
          <p:nvPr/>
        </p:nvSpPr>
        <p:spPr>
          <a:xfrm>
            <a:off x="838199" y="1838632"/>
            <a:ext cx="10842523" cy="501936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solidFill>
                  <a:srgbClr val="040C28"/>
                </a:solidFill>
                <a:latin typeface="Google Sans"/>
              </a:rPr>
              <a:t>Clean </a:t>
            </a:r>
            <a:r>
              <a:rPr lang="pt-BR" sz="2400" dirty="0" err="1">
                <a:solidFill>
                  <a:srgbClr val="040C28"/>
                </a:solidFill>
                <a:latin typeface="Google Sans"/>
              </a:rPr>
              <a:t>Code</a:t>
            </a:r>
            <a:r>
              <a:rPr lang="pt-BR" sz="2400" dirty="0">
                <a:solidFill>
                  <a:srgbClr val="040C28"/>
                </a:solidFill>
                <a:latin typeface="Google Sans"/>
              </a:rPr>
              <a:t> Python (Introdução)</a:t>
            </a:r>
            <a:endParaRPr lang="pt-BR" sz="1200" dirty="0">
              <a:solidFill>
                <a:srgbClr val="040C28"/>
              </a:solidFill>
              <a:latin typeface="Google Sans"/>
            </a:endParaRPr>
          </a:p>
          <a:p>
            <a:pPr algn="l"/>
            <a:endParaRPr lang="pt-BR" sz="1200" dirty="0">
              <a:solidFill>
                <a:srgbClr val="040C28"/>
              </a:solidFill>
              <a:latin typeface="Google Sans"/>
            </a:endParaRPr>
          </a:p>
          <a:p>
            <a:pPr marL="1143000" lvl="1" indent="-457200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040C28"/>
                </a:solidFill>
                <a:latin typeface="Google Sans"/>
              </a:rPr>
              <a:t>Começar com uma letra (</a:t>
            </a:r>
            <a:r>
              <a:rPr lang="pt-BR" dirty="0" err="1">
                <a:solidFill>
                  <a:srgbClr val="040C28"/>
                </a:solidFill>
                <a:latin typeface="Google Sans"/>
              </a:rPr>
              <a:t>a-z</a:t>
            </a:r>
            <a:r>
              <a:rPr lang="pt-BR" dirty="0">
                <a:solidFill>
                  <a:srgbClr val="040C28"/>
                </a:solidFill>
                <a:latin typeface="Google Sans"/>
              </a:rPr>
              <a:t> ou A-Z) ou </a:t>
            </a:r>
            <a:r>
              <a:rPr lang="pt-BR" dirty="0" err="1">
                <a:solidFill>
                  <a:srgbClr val="040C28"/>
                </a:solidFill>
                <a:latin typeface="Google Sans"/>
              </a:rPr>
              <a:t>underscore</a:t>
            </a:r>
            <a:r>
              <a:rPr lang="pt-BR" dirty="0">
                <a:solidFill>
                  <a:srgbClr val="040C28"/>
                </a:solidFill>
                <a:latin typeface="Google Sans"/>
              </a:rPr>
              <a:t> (_).</a:t>
            </a:r>
          </a:p>
          <a:p>
            <a:pPr marL="1143000" lvl="1" indent="-457200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040C28"/>
                </a:solidFill>
                <a:latin typeface="Google Sans"/>
              </a:rPr>
              <a:t>Python é sensível a maiúsculas e minúsculas.</a:t>
            </a:r>
          </a:p>
          <a:p>
            <a:pPr marL="1143000" lvl="1" indent="-457200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040C28"/>
                </a:solidFill>
                <a:latin typeface="Google Sans"/>
              </a:rPr>
              <a:t>Evitar palavras reservadas (por exemplo: </a:t>
            </a:r>
            <a:r>
              <a:rPr lang="pt-BR" dirty="0" err="1">
                <a:solidFill>
                  <a:srgbClr val="040C28"/>
                </a:solidFill>
                <a:latin typeface="Google Sans"/>
              </a:rPr>
              <a:t>if</a:t>
            </a:r>
            <a:r>
              <a:rPr lang="pt-BR" dirty="0">
                <a:solidFill>
                  <a:srgbClr val="040C28"/>
                </a:solidFill>
                <a:latin typeface="Google Sans"/>
              </a:rPr>
              <a:t>, </a:t>
            </a:r>
            <a:r>
              <a:rPr lang="pt-BR" dirty="0" err="1">
                <a:solidFill>
                  <a:srgbClr val="040C28"/>
                </a:solidFill>
                <a:latin typeface="Google Sans"/>
              </a:rPr>
              <a:t>else</a:t>
            </a:r>
            <a:r>
              <a:rPr lang="pt-BR" dirty="0">
                <a:solidFill>
                  <a:srgbClr val="040C28"/>
                </a:solidFill>
                <a:latin typeface="Google Sans"/>
              </a:rPr>
              <a:t>, </a:t>
            </a:r>
            <a:r>
              <a:rPr lang="pt-BR" dirty="0" err="1">
                <a:solidFill>
                  <a:srgbClr val="040C28"/>
                </a:solidFill>
                <a:latin typeface="Google Sans"/>
              </a:rPr>
              <a:t>while</a:t>
            </a:r>
            <a:r>
              <a:rPr lang="pt-BR" dirty="0">
                <a:solidFill>
                  <a:srgbClr val="040C28"/>
                </a:solidFill>
                <a:latin typeface="Google Sans"/>
              </a:rPr>
              <a:t>, for, </a:t>
            </a:r>
            <a:r>
              <a:rPr lang="pt-BR" dirty="0" err="1">
                <a:solidFill>
                  <a:srgbClr val="040C28"/>
                </a:solidFill>
                <a:latin typeface="Google Sans"/>
              </a:rPr>
              <a:t>def</a:t>
            </a:r>
            <a:r>
              <a:rPr lang="pt-BR" dirty="0">
                <a:solidFill>
                  <a:srgbClr val="040C28"/>
                </a:solidFill>
                <a:latin typeface="Google Sans"/>
              </a:rPr>
              <a:t>, </a:t>
            </a:r>
            <a:r>
              <a:rPr lang="pt-BR" dirty="0" err="1">
                <a:solidFill>
                  <a:srgbClr val="040C28"/>
                </a:solidFill>
                <a:latin typeface="Google Sans"/>
              </a:rPr>
              <a:t>class</a:t>
            </a:r>
            <a:r>
              <a:rPr lang="pt-BR" dirty="0">
                <a:solidFill>
                  <a:srgbClr val="040C28"/>
                </a:solidFill>
                <a:latin typeface="Google Sans"/>
              </a:rPr>
              <a:t>, etc.).</a:t>
            </a:r>
          </a:p>
          <a:p>
            <a:pPr marL="1143000" lvl="1" indent="-457200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040C28"/>
                </a:solidFill>
                <a:latin typeface="Google Sans"/>
              </a:rPr>
              <a:t>Escolha nomes descritivos.</a:t>
            </a:r>
          </a:p>
          <a:p>
            <a:pPr marL="1143000" lvl="1" indent="-457200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040C28"/>
                </a:solidFill>
                <a:latin typeface="Google Sans"/>
              </a:rPr>
              <a:t>Python tem duas convenções principais para nomes de variáveis: </a:t>
            </a:r>
            <a:r>
              <a:rPr lang="pt-BR" b="1" dirty="0" err="1">
                <a:solidFill>
                  <a:srgbClr val="040C28"/>
                </a:solidFill>
                <a:latin typeface="Google Sans"/>
              </a:rPr>
              <a:t>snake_case</a:t>
            </a:r>
            <a:r>
              <a:rPr lang="pt-BR" b="1" dirty="0">
                <a:solidFill>
                  <a:srgbClr val="040C28"/>
                </a:solidFill>
                <a:latin typeface="Google Sans"/>
              </a:rPr>
              <a:t> </a:t>
            </a:r>
            <a:r>
              <a:rPr lang="pt-BR" dirty="0">
                <a:solidFill>
                  <a:srgbClr val="040C28"/>
                </a:solidFill>
                <a:latin typeface="Google Sans"/>
              </a:rPr>
              <a:t>e </a:t>
            </a:r>
            <a:r>
              <a:rPr lang="pt-BR" b="1" dirty="0" err="1">
                <a:solidFill>
                  <a:srgbClr val="040C28"/>
                </a:solidFill>
                <a:latin typeface="Google Sans"/>
              </a:rPr>
              <a:t>CamelCase</a:t>
            </a:r>
            <a:r>
              <a:rPr lang="pt-BR" dirty="0">
                <a:solidFill>
                  <a:srgbClr val="040C28"/>
                </a:solidFill>
                <a:latin typeface="Google Sans"/>
              </a:rPr>
              <a:t>.</a:t>
            </a:r>
          </a:p>
          <a:p>
            <a:pPr marL="1143000" lvl="1" indent="-457200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040C28"/>
                </a:solidFill>
                <a:latin typeface="Google Sans"/>
              </a:rPr>
              <a:t>CONSTANTE: é um valor que não muda durante a execução de um programa.</a:t>
            </a:r>
          </a:p>
          <a:p>
            <a:pPr lvl="1" indent="0">
              <a:lnSpc>
                <a:spcPct val="150000"/>
              </a:lnSpc>
              <a:buNone/>
            </a:pPr>
            <a:endParaRPr lang="pt-BR" dirty="0">
              <a:solidFill>
                <a:srgbClr val="040C28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828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5081"/>
          </a:xfrm>
        </p:spPr>
        <p:txBody>
          <a:bodyPr/>
          <a:lstStyle/>
          <a:p>
            <a:r>
              <a:rPr lang="pt-BR" dirty="0"/>
              <a:t>Lógica de programação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0" y="968655"/>
            <a:ext cx="10606548" cy="79508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Algoritmo – variáveis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C5E914-6CFF-B22C-8B06-AD50EA4E40EB}"/>
              </a:ext>
            </a:extLst>
          </p:cNvPr>
          <p:cNvSpPr txBox="1">
            <a:spLocks/>
          </p:cNvSpPr>
          <p:nvPr/>
        </p:nvSpPr>
        <p:spPr>
          <a:xfrm>
            <a:off x="838199" y="1681316"/>
            <a:ext cx="11098161" cy="4975123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b="1" dirty="0">
                <a:solidFill>
                  <a:srgbClr val="040C28"/>
                </a:solidFill>
                <a:latin typeface="Google Sans"/>
              </a:rPr>
              <a:t>CONSTANTE</a:t>
            </a:r>
            <a:r>
              <a:rPr lang="pt-BR" sz="2400" dirty="0">
                <a:solidFill>
                  <a:srgbClr val="040C28"/>
                </a:solidFill>
                <a:latin typeface="Google Sans"/>
              </a:rPr>
              <a:t>: é um valor que não muda durante a execução de um programa.</a:t>
            </a:r>
          </a:p>
          <a:p>
            <a:pPr algn="l"/>
            <a:r>
              <a:rPr lang="pt-BR" sz="2400" dirty="0">
                <a:solidFill>
                  <a:srgbClr val="040C28"/>
                </a:solidFill>
                <a:latin typeface="Google Sans"/>
              </a:rPr>
              <a:t>	Ex.: Valor Pi (π)	</a:t>
            </a:r>
          </a:p>
          <a:p>
            <a:pPr lvl="1"/>
            <a:r>
              <a:rPr lang="pt-BR" dirty="0">
                <a:solidFill>
                  <a:srgbClr val="040C28"/>
                </a:solidFill>
                <a:latin typeface="Google Sans"/>
              </a:rPr>
              <a:t>Constante: Um valor que não muda durante a execução do programa.</a:t>
            </a:r>
          </a:p>
          <a:p>
            <a:pPr lvl="1"/>
            <a:r>
              <a:rPr lang="pt-BR" dirty="0">
                <a:solidFill>
                  <a:srgbClr val="040C28"/>
                </a:solidFill>
                <a:latin typeface="Google Sans"/>
              </a:rPr>
              <a:t>Valor Fixo: Uma vez definida, a constante mantém o mesmo valor.</a:t>
            </a:r>
          </a:p>
          <a:p>
            <a:pPr lvl="1"/>
            <a:r>
              <a:rPr lang="pt-BR" dirty="0">
                <a:solidFill>
                  <a:srgbClr val="040C28"/>
                </a:solidFill>
                <a:latin typeface="Google Sans"/>
              </a:rPr>
              <a:t>Uso em Programação: Usada para tornar o código mais legível e fácil de manter.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2E6B446-1833-D083-D79C-8720DA663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928" y="3840795"/>
            <a:ext cx="9914885" cy="265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64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5081"/>
          </a:xfrm>
        </p:spPr>
        <p:txBody>
          <a:bodyPr/>
          <a:lstStyle/>
          <a:p>
            <a:r>
              <a:rPr lang="pt-BR" dirty="0"/>
              <a:t>Lógica de programação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0" y="968655"/>
            <a:ext cx="10606548" cy="79508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Algoritmo – variáveis</a:t>
            </a:r>
          </a:p>
        </p:txBody>
      </p:sp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C5E914-6CFF-B22C-8B06-AD50EA4E40EB}"/>
              </a:ext>
            </a:extLst>
          </p:cNvPr>
          <p:cNvSpPr txBox="1">
            <a:spLocks/>
          </p:cNvSpPr>
          <p:nvPr/>
        </p:nvSpPr>
        <p:spPr>
          <a:xfrm>
            <a:off x="838200" y="1636244"/>
            <a:ext cx="10606548" cy="522175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2400" dirty="0">
                <a:solidFill>
                  <a:srgbClr val="040C28"/>
                </a:solidFill>
                <a:latin typeface="Google Sans"/>
              </a:rPr>
              <a:t>Resumo de boas práticas:</a:t>
            </a:r>
            <a:endParaRPr lang="pt-BR" sz="1200" dirty="0">
              <a:solidFill>
                <a:srgbClr val="040C28"/>
              </a:solidFill>
              <a:latin typeface="Google Sans"/>
            </a:endParaRPr>
          </a:p>
          <a:p>
            <a:pPr algn="l">
              <a:lnSpc>
                <a:spcPct val="100000"/>
              </a:lnSpc>
            </a:pPr>
            <a:endParaRPr lang="pt-BR" sz="1200" dirty="0">
              <a:solidFill>
                <a:srgbClr val="040C28"/>
              </a:solidFill>
              <a:latin typeface="Google Sans"/>
            </a:endParaRPr>
          </a:p>
          <a:p>
            <a:pPr marL="1143000" lvl="1" indent="-457200">
              <a:lnSpc>
                <a:spcPct val="100000"/>
              </a:lnSpc>
            </a:pPr>
            <a:r>
              <a:rPr lang="pt-BR" dirty="0">
                <a:solidFill>
                  <a:srgbClr val="040C28"/>
                </a:solidFill>
                <a:latin typeface="Google Sans"/>
              </a:rPr>
              <a:t>Escolher nomes significativos;</a:t>
            </a:r>
          </a:p>
          <a:p>
            <a:pPr marL="1143000" lvl="1" indent="-457200">
              <a:lnSpc>
                <a:spcPct val="100000"/>
              </a:lnSpc>
            </a:pPr>
            <a:r>
              <a:rPr lang="pt-BR" dirty="0">
                <a:solidFill>
                  <a:srgbClr val="040C28"/>
                </a:solidFill>
                <a:latin typeface="Google Sans"/>
              </a:rPr>
              <a:t>Comentários de código:</a:t>
            </a:r>
          </a:p>
          <a:p>
            <a:pPr marL="1600200" lvl="2" indent="-457200">
              <a:lnSpc>
                <a:spcPct val="100000"/>
              </a:lnSpc>
            </a:pPr>
            <a:r>
              <a:rPr lang="pt-BR" sz="2400" dirty="0">
                <a:solidFill>
                  <a:srgbClr val="040C28"/>
                </a:solidFill>
                <a:latin typeface="Google Sans"/>
              </a:rPr>
              <a:t># - Comentário de linha. No início da linha.</a:t>
            </a:r>
          </a:p>
          <a:p>
            <a:pPr lvl="3" indent="0">
              <a:lnSpc>
                <a:spcPct val="100000"/>
              </a:lnSpc>
              <a:buNone/>
            </a:pPr>
            <a:endParaRPr lang="pt-BR" sz="2400" dirty="0">
              <a:solidFill>
                <a:srgbClr val="040C28"/>
              </a:solidFill>
              <a:latin typeface="Google Sans"/>
            </a:endParaRPr>
          </a:p>
          <a:p>
            <a:pPr lvl="3" indent="0">
              <a:lnSpc>
                <a:spcPct val="100000"/>
              </a:lnSpc>
              <a:buNone/>
            </a:pPr>
            <a:endParaRPr lang="pt-BR" sz="800" dirty="0">
              <a:solidFill>
                <a:srgbClr val="040C28"/>
              </a:solidFill>
              <a:latin typeface="Google Sans"/>
            </a:endParaRPr>
          </a:p>
          <a:p>
            <a:pPr marL="1600200" lvl="2" indent="-457200">
              <a:lnSpc>
                <a:spcPct val="100000"/>
              </a:lnSpc>
            </a:pPr>
            <a:r>
              <a:rPr lang="pt-BR" sz="2400" dirty="0">
                <a:solidFill>
                  <a:srgbClr val="040C28"/>
                </a:solidFill>
                <a:latin typeface="Google Sans"/>
              </a:rPr>
              <a:t>“”” – Comentário de bloco. No início e final do bloco.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1A0B501-4810-1000-41F2-EFAA45CB3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908" y="3636458"/>
            <a:ext cx="8050059" cy="66834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227A3FC-FC15-9F7C-F1B6-EF52ABB4E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908" y="4652453"/>
            <a:ext cx="7745260" cy="22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4F66336-F4FE-4412-52E4-9B408C07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402" y="2069085"/>
            <a:ext cx="4566501" cy="208995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5081"/>
          </a:xfrm>
        </p:spPr>
        <p:txBody>
          <a:bodyPr/>
          <a:lstStyle/>
          <a:p>
            <a:r>
              <a:rPr lang="pt-BR" dirty="0"/>
              <a:t>Lógica de programação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0" y="1412081"/>
            <a:ext cx="10606548" cy="79508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Algoritmo – variáveis e função print</a:t>
            </a:r>
          </a:p>
        </p:txBody>
      </p:sp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6DAF1FE-DA8E-0FC6-E864-1D8E06726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834" y="4699711"/>
            <a:ext cx="10359353" cy="1205675"/>
          </a:xfrm>
          <a:prstGeom prst="rect">
            <a:avLst/>
          </a:prstGeom>
        </p:spPr>
      </p:pic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30C62BC5-F091-D2BD-D706-8353CFF80914}"/>
              </a:ext>
            </a:extLst>
          </p:cNvPr>
          <p:cNvSpPr/>
          <p:nvPr/>
        </p:nvSpPr>
        <p:spPr>
          <a:xfrm>
            <a:off x="1966452" y="3953505"/>
            <a:ext cx="344129" cy="10469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435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pt-BR" dirty="0"/>
              <a:t>Lógica de programação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0" y="1140541"/>
            <a:ext cx="10515600" cy="55014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 err="1">
                <a:solidFill>
                  <a:srgbClr val="3A3A3A"/>
                </a:solidFill>
                <a:effectLst/>
                <a:latin typeface="-apple-system"/>
              </a:rPr>
              <a:t>Variáveis</a:t>
            </a:r>
            <a:r>
              <a:rPr lang="en-US" b="0" i="0" dirty="0">
                <a:solidFill>
                  <a:srgbClr val="3A3A3A"/>
                </a:solidFill>
                <a:effectLst/>
                <a:latin typeface="-apple-system"/>
              </a:rPr>
              <a:t> - </a:t>
            </a:r>
            <a:r>
              <a:rPr lang="en-US" b="0" i="0" dirty="0" err="1">
                <a:solidFill>
                  <a:srgbClr val="3A3A3A"/>
                </a:solidFill>
                <a:effectLst/>
                <a:latin typeface="-apple-system"/>
              </a:rPr>
              <a:t>prática</a:t>
            </a:r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DD05644-29B9-A043-60E3-00DE550351E8}"/>
              </a:ext>
            </a:extLst>
          </p:cNvPr>
          <p:cNvSpPr txBox="1">
            <a:spLocks/>
          </p:cNvSpPr>
          <p:nvPr/>
        </p:nvSpPr>
        <p:spPr>
          <a:xfrm>
            <a:off x="1280652" y="1690688"/>
            <a:ext cx="10515600" cy="558963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b="0" i="0" dirty="0">
                <a:solidFill>
                  <a:srgbClr val="374151"/>
                </a:solidFill>
                <a:effectLst/>
                <a:latin typeface="Söhne"/>
              </a:rPr>
              <a:t># Declarando e atribuindo valores a variáveis</a:t>
            </a:r>
          </a:p>
          <a:p>
            <a:pPr algn="l"/>
            <a:r>
              <a:rPr lang="pt-BR" sz="2400" b="0" i="0" dirty="0">
                <a:solidFill>
                  <a:srgbClr val="374151"/>
                </a:solidFill>
                <a:effectLst/>
                <a:latin typeface="Söhne"/>
              </a:rPr>
              <a:t>idade = 25</a:t>
            </a:r>
          </a:p>
          <a:p>
            <a:pPr algn="l"/>
            <a:r>
              <a:rPr lang="pt-BR" sz="2400" b="0" i="0" dirty="0">
                <a:solidFill>
                  <a:srgbClr val="374151"/>
                </a:solidFill>
                <a:effectLst/>
                <a:latin typeface="Söhne"/>
              </a:rPr>
              <a:t>nome = "João"</a:t>
            </a:r>
          </a:p>
          <a:p>
            <a:pPr algn="l"/>
            <a:r>
              <a:rPr lang="pt-BR" sz="2400" b="0" i="0" dirty="0">
                <a:solidFill>
                  <a:srgbClr val="374151"/>
                </a:solidFill>
                <a:effectLst/>
                <a:latin typeface="Söhne"/>
              </a:rPr>
              <a:t>altura = 1.75</a:t>
            </a:r>
          </a:p>
          <a:p>
            <a:pPr algn="l"/>
            <a:endParaRPr lang="pt-BR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pt-BR" sz="2400" b="0" i="0" dirty="0">
                <a:solidFill>
                  <a:srgbClr val="374151"/>
                </a:solidFill>
                <a:effectLst/>
                <a:latin typeface="Söhne"/>
              </a:rPr>
              <a:t># Exibindo os valores das variáveis</a:t>
            </a:r>
          </a:p>
          <a:p>
            <a:pPr algn="l"/>
            <a:r>
              <a:rPr lang="pt-BR" sz="2400" b="0" i="0" dirty="0">
                <a:solidFill>
                  <a:srgbClr val="374151"/>
                </a:solidFill>
                <a:effectLst/>
                <a:latin typeface="Söhne"/>
              </a:rPr>
              <a:t>print("Nome:", nome)</a:t>
            </a:r>
          </a:p>
          <a:p>
            <a:pPr algn="l"/>
            <a:r>
              <a:rPr lang="pt-BR" sz="2400" b="0" i="0" dirty="0">
                <a:solidFill>
                  <a:srgbClr val="374151"/>
                </a:solidFill>
                <a:effectLst/>
                <a:latin typeface="Söhne"/>
              </a:rPr>
              <a:t>print("Idade:", idade)</a:t>
            </a:r>
          </a:p>
          <a:p>
            <a:pPr algn="l"/>
            <a:r>
              <a:rPr lang="pt-BR" sz="2400" b="0" i="0" dirty="0">
                <a:solidFill>
                  <a:srgbClr val="374151"/>
                </a:solidFill>
                <a:effectLst/>
                <a:latin typeface="Söhne"/>
              </a:rPr>
              <a:t>print("Altura:", altura)</a:t>
            </a:r>
            <a:endParaRPr lang="en-US" sz="2400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112702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pt-BR" dirty="0"/>
              <a:t>Lógica de programação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0" y="981227"/>
            <a:ext cx="10515600" cy="55014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 err="1">
                <a:solidFill>
                  <a:srgbClr val="3A3A3A"/>
                </a:solidFill>
                <a:effectLst/>
                <a:latin typeface="-apple-system"/>
              </a:rPr>
              <a:t>Variáveis</a:t>
            </a:r>
            <a:r>
              <a:rPr lang="en-US" b="0" i="0" dirty="0">
                <a:solidFill>
                  <a:srgbClr val="3A3A3A"/>
                </a:solidFill>
                <a:effectLst/>
                <a:latin typeface="-apple-system"/>
              </a:rPr>
              <a:t> – Lista de </a:t>
            </a:r>
            <a:r>
              <a:rPr lang="en-US" b="0" i="0" dirty="0" err="1">
                <a:solidFill>
                  <a:srgbClr val="3A3A3A"/>
                </a:solidFill>
                <a:effectLst/>
                <a:latin typeface="-apple-system"/>
              </a:rPr>
              <a:t>Exercícios</a:t>
            </a:r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3DA74D9F-2D5C-994E-6644-1C3E1A6A3858}"/>
              </a:ext>
            </a:extLst>
          </p:cNvPr>
          <p:cNvSpPr txBox="1">
            <a:spLocks/>
          </p:cNvSpPr>
          <p:nvPr/>
        </p:nvSpPr>
        <p:spPr>
          <a:xfrm>
            <a:off x="838200" y="1922207"/>
            <a:ext cx="10515600" cy="8864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8140C0-F2C7-F239-8830-6A547F76E044}"/>
              </a:ext>
            </a:extLst>
          </p:cNvPr>
          <p:cNvSpPr txBox="1">
            <a:spLocks/>
          </p:cNvSpPr>
          <p:nvPr/>
        </p:nvSpPr>
        <p:spPr>
          <a:xfrm>
            <a:off x="838200" y="3040212"/>
            <a:ext cx="10515600" cy="214138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400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00367685-25FA-750D-9196-A709B0027DC9}"/>
              </a:ext>
            </a:extLst>
          </p:cNvPr>
          <p:cNvSpPr txBox="1">
            <a:spLocks/>
          </p:cNvSpPr>
          <p:nvPr/>
        </p:nvSpPr>
        <p:spPr>
          <a:xfrm>
            <a:off x="838200" y="1676400"/>
            <a:ext cx="10515600" cy="1941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rgbClr val="374151"/>
                </a:solidFill>
                <a:latin typeface="Söhne"/>
              </a:rPr>
              <a:t>1)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Declare uma variável com o seu nome e outra com a sua idade. Em seguida, imprima uma mensagem na tela usando essas variáveis para se apresentar, por exemplo: 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"Olá, meu nome é [NOME] e tenho [IDADE] anos."</a:t>
            </a:r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3538A4D6-8C3D-B679-C498-C8EFC9C31572}"/>
              </a:ext>
            </a:extLst>
          </p:cNvPr>
          <p:cNvSpPr txBox="1">
            <a:spLocks/>
          </p:cNvSpPr>
          <p:nvPr/>
        </p:nvSpPr>
        <p:spPr>
          <a:xfrm>
            <a:off x="1425676" y="3763297"/>
            <a:ext cx="9928123" cy="164982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spcBef>
                <a:spcPts val="0"/>
              </a:spcBef>
            </a:pP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nome = "Fulano de Tal"</a:t>
            </a:r>
          </a:p>
          <a:p>
            <a:pPr algn="l">
              <a:lnSpc>
                <a:spcPct val="107000"/>
              </a:lnSpc>
              <a:spcBef>
                <a:spcPts val="0"/>
              </a:spcBef>
            </a:pP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idade = 25</a:t>
            </a:r>
          </a:p>
          <a:p>
            <a:pPr algn="l">
              <a:lnSpc>
                <a:spcPct val="107000"/>
              </a:lnSpc>
              <a:spcBef>
                <a:spcPts val="0"/>
              </a:spcBef>
            </a:pPr>
            <a:endParaRPr lang="pt-B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Bef>
                <a:spcPts val="0"/>
              </a:spcBef>
            </a:pP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print("Olá, meu nome é", nome, "e tenho", idade, "anos.")</a:t>
            </a:r>
          </a:p>
          <a:p>
            <a:pPr algn="l">
              <a:lnSpc>
                <a:spcPct val="107000"/>
              </a:lnSpc>
              <a:spcBef>
                <a:spcPts val="0"/>
              </a:spcBef>
            </a:pPr>
            <a:r>
              <a:rPr lang="pt-BR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print(</a:t>
            </a:r>
            <a:r>
              <a:rPr lang="pt-BR" sz="18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pt-B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"Olá</a:t>
            </a: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meu nome é {nome} e tenho {idade} anos.")</a:t>
            </a:r>
          </a:p>
          <a:p>
            <a:pPr algn="l">
              <a:lnSpc>
                <a:spcPct val="107000"/>
              </a:lnSpc>
              <a:spcBef>
                <a:spcPts val="0"/>
              </a:spcBef>
            </a:pPr>
            <a:endParaRPr lang="pt-BR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Bef>
                <a:spcPts val="0"/>
              </a:spcBef>
            </a:pPr>
            <a:endParaRPr lang="pt-B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51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pt-BR" dirty="0"/>
              <a:t>Lógica de programação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0" y="981227"/>
            <a:ext cx="10515600" cy="55014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 err="1">
                <a:solidFill>
                  <a:srgbClr val="3A3A3A"/>
                </a:solidFill>
                <a:effectLst/>
                <a:latin typeface="-apple-system"/>
              </a:rPr>
              <a:t>Variáveis</a:t>
            </a:r>
            <a:r>
              <a:rPr lang="en-US" b="0" i="0" dirty="0">
                <a:solidFill>
                  <a:srgbClr val="3A3A3A"/>
                </a:solidFill>
                <a:effectLst/>
                <a:latin typeface="-apple-system"/>
              </a:rPr>
              <a:t> – Lista de </a:t>
            </a:r>
            <a:r>
              <a:rPr lang="en-US" b="0" i="0" dirty="0" err="1">
                <a:solidFill>
                  <a:srgbClr val="3A3A3A"/>
                </a:solidFill>
                <a:effectLst/>
                <a:latin typeface="-apple-system"/>
              </a:rPr>
              <a:t>Exercícios</a:t>
            </a:r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3DA74D9F-2D5C-994E-6644-1C3E1A6A3858}"/>
              </a:ext>
            </a:extLst>
          </p:cNvPr>
          <p:cNvSpPr txBox="1">
            <a:spLocks/>
          </p:cNvSpPr>
          <p:nvPr/>
        </p:nvSpPr>
        <p:spPr>
          <a:xfrm>
            <a:off x="838200" y="1922207"/>
            <a:ext cx="10515600" cy="8864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8140C0-F2C7-F239-8830-6A547F76E044}"/>
              </a:ext>
            </a:extLst>
          </p:cNvPr>
          <p:cNvSpPr txBox="1">
            <a:spLocks/>
          </p:cNvSpPr>
          <p:nvPr/>
        </p:nvSpPr>
        <p:spPr>
          <a:xfrm>
            <a:off x="838200" y="3040212"/>
            <a:ext cx="10515600" cy="214138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400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00367685-25FA-750D-9196-A709B0027DC9}"/>
              </a:ext>
            </a:extLst>
          </p:cNvPr>
          <p:cNvSpPr txBox="1">
            <a:spLocks/>
          </p:cNvSpPr>
          <p:nvPr/>
        </p:nvSpPr>
        <p:spPr>
          <a:xfrm>
            <a:off x="838200" y="1676400"/>
            <a:ext cx="10515600" cy="1941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 variável “n</a:t>
            </a:r>
            <a:r>
              <a:rPr lang="pt-BR" dirty="0">
                <a:solidFill>
                  <a:srgbClr val="374151"/>
                </a:solidFill>
                <a:latin typeface="Söhne"/>
              </a:rPr>
              <a:t>ome1” deve receber o conteúdo “aula” e a variável “nome2” deve receber o conteúdo “Python”. Após essa definição, troque o conteúdo das variáveis e imprima.</a:t>
            </a:r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3538A4D6-8C3D-B679-C498-C8EFC9C31572}"/>
              </a:ext>
            </a:extLst>
          </p:cNvPr>
          <p:cNvSpPr txBox="1">
            <a:spLocks/>
          </p:cNvSpPr>
          <p:nvPr/>
        </p:nvSpPr>
        <p:spPr>
          <a:xfrm>
            <a:off x="1435510" y="3040212"/>
            <a:ext cx="9918290" cy="335075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400" i="1" dirty="0">
                <a:solidFill>
                  <a:srgbClr val="8C8C8C"/>
                </a:solidFill>
                <a:effectLst/>
                <a:latin typeface="JetBrains Mono"/>
              </a:rPr>
              <a:t># Exercício 3: Troca de valores entre variáveis</a:t>
            </a:r>
            <a:br>
              <a:rPr lang="pt-BR" sz="14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pt-BR" sz="1400" i="1" dirty="0">
                <a:solidFill>
                  <a:srgbClr val="8C8C8C"/>
                </a:solidFill>
                <a:effectLst/>
                <a:latin typeface="JetBrains Mono"/>
              </a:rPr>
              <a:t># Inicializa as variáveis</a:t>
            </a:r>
            <a:br>
              <a:rPr lang="pt-BR" sz="14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pt-BR" sz="1400" dirty="0">
                <a:solidFill>
                  <a:srgbClr val="080808"/>
                </a:solidFill>
                <a:effectLst/>
                <a:latin typeface="JetBrains Mono"/>
              </a:rPr>
              <a:t>nome1 = </a:t>
            </a:r>
            <a:r>
              <a:rPr lang="pt-BR" sz="1400" dirty="0">
                <a:solidFill>
                  <a:srgbClr val="067D17"/>
                </a:solidFill>
                <a:effectLst/>
                <a:latin typeface="JetBrains Mono"/>
              </a:rPr>
              <a:t>"aula"</a:t>
            </a:r>
            <a:br>
              <a:rPr lang="pt-BR" sz="1400" dirty="0">
                <a:solidFill>
                  <a:srgbClr val="067D17"/>
                </a:solidFill>
                <a:effectLst/>
                <a:latin typeface="JetBrains Mono"/>
              </a:rPr>
            </a:br>
            <a:r>
              <a:rPr lang="pt-BR" sz="1400" dirty="0">
                <a:solidFill>
                  <a:srgbClr val="080808"/>
                </a:solidFill>
                <a:effectLst/>
                <a:latin typeface="JetBrains Mono"/>
              </a:rPr>
              <a:t>nome2 = </a:t>
            </a:r>
            <a:r>
              <a:rPr lang="pt-BR" sz="1400" dirty="0">
                <a:solidFill>
                  <a:srgbClr val="067D17"/>
                </a:solidFill>
                <a:effectLst/>
                <a:latin typeface="JetBrains Mono"/>
              </a:rPr>
              <a:t>"Python"</a:t>
            </a:r>
            <a:br>
              <a:rPr lang="pt-BR" sz="1400" dirty="0">
                <a:solidFill>
                  <a:srgbClr val="067D17"/>
                </a:solidFill>
                <a:effectLst/>
                <a:latin typeface="JetBrains Mono"/>
              </a:rPr>
            </a:br>
            <a:br>
              <a:rPr lang="pt-BR" sz="1400" dirty="0">
                <a:solidFill>
                  <a:srgbClr val="067D17"/>
                </a:solidFill>
                <a:effectLst/>
                <a:latin typeface="JetBrains Mono"/>
              </a:rPr>
            </a:br>
            <a:r>
              <a:rPr lang="pt-BR" sz="1400" i="1" dirty="0">
                <a:solidFill>
                  <a:srgbClr val="8C8C8C"/>
                </a:solidFill>
                <a:effectLst/>
                <a:latin typeface="JetBrains Mono"/>
              </a:rPr>
              <a:t># Variável temporária para armazenar o valor de 'a'</a:t>
            </a:r>
            <a:br>
              <a:rPr lang="pt-BR" sz="14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pt-BR" sz="1400" dirty="0" err="1">
                <a:solidFill>
                  <a:srgbClr val="080808"/>
                </a:solidFill>
                <a:effectLst/>
                <a:latin typeface="JetBrains Mono"/>
              </a:rPr>
              <a:t>temp</a:t>
            </a:r>
            <a:r>
              <a:rPr lang="pt-BR" sz="1400" dirty="0">
                <a:solidFill>
                  <a:srgbClr val="080808"/>
                </a:solidFill>
                <a:effectLst/>
                <a:latin typeface="JetBrains Mono"/>
              </a:rPr>
              <a:t> = nome1</a:t>
            </a:r>
            <a:br>
              <a:rPr lang="pt-BR" sz="14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pt-BR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pt-BR" sz="1400" i="1" dirty="0">
                <a:solidFill>
                  <a:srgbClr val="8C8C8C"/>
                </a:solidFill>
                <a:effectLst/>
                <a:latin typeface="JetBrains Mono"/>
              </a:rPr>
              <a:t># Atribui o valor de 'b' à variável 'a'</a:t>
            </a:r>
            <a:br>
              <a:rPr lang="pt-BR" sz="14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pt-BR" sz="1400" dirty="0">
                <a:solidFill>
                  <a:srgbClr val="080808"/>
                </a:solidFill>
                <a:effectLst/>
                <a:latin typeface="JetBrains Mono"/>
              </a:rPr>
              <a:t>nome1 = nome2</a:t>
            </a:r>
            <a:br>
              <a:rPr lang="pt-BR" sz="14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pt-BR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pt-BR" sz="1400" i="1" dirty="0">
                <a:solidFill>
                  <a:srgbClr val="8C8C8C"/>
                </a:solidFill>
                <a:effectLst/>
                <a:latin typeface="JetBrains Mono"/>
              </a:rPr>
              <a:t># Atribui o valor anterior de 'a' à variável 'b' (armazenado em '</a:t>
            </a:r>
            <a:r>
              <a:rPr lang="pt-BR" sz="1400" i="1" dirty="0" err="1">
                <a:solidFill>
                  <a:srgbClr val="8C8C8C"/>
                </a:solidFill>
                <a:effectLst/>
                <a:latin typeface="JetBrains Mono"/>
              </a:rPr>
              <a:t>temp</a:t>
            </a:r>
            <a:r>
              <a:rPr lang="pt-BR" sz="1400" i="1" dirty="0">
                <a:solidFill>
                  <a:srgbClr val="8C8C8C"/>
                </a:solidFill>
                <a:effectLst/>
                <a:latin typeface="JetBrains Mono"/>
              </a:rPr>
              <a:t>')</a:t>
            </a:r>
            <a:br>
              <a:rPr lang="pt-BR" sz="14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pt-BR" sz="1400" dirty="0">
                <a:solidFill>
                  <a:srgbClr val="080808"/>
                </a:solidFill>
                <a:effectLst/>
                <a:latin typeface="JetBrains Mono"/>
              </a:rPr>
              <a:t>nome2 = </a:t>
            </a:r>
            <a:r>
              <a:rPr lang="pt-BR" sz="1400" dirty="0" err="1">
                <a:solidFill>
                  <a:srgbClr val="080808"/>
                </a:solidFill>
                <a:effectLst/>
                <a:latin typeface="JetBrains Mono"/>
              </a:rPr>
              <a:t>temp</a:t>
            </a:r>
            <a:br>
              <a:rPr lang="pt-BR" sz="14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pt-BR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pt-BR" sz="1400" i="1" dirty="0">
                <a:solidFill>
                  <a:srgbClr val="8C8C8C"/>
                </a:solidFill>
                <a:effectLst/>
                <a:latin typeface="JetBrains Mono"/>
              </a:rPr>
              <a:t># Imprime os valores trocados</a:t>
            </a:r>
            <a:br>
              <a:rPr lang="pt-BR" sz="14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pt-BR" sz="1400" dirty="0"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lang="pt-BR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pt-BR" sz="1400" dirty="0">
                <a:solidFill>
                  <a:srgbClr val="067D17"/>
                </a:solidFill>
                <a:effectLst/>
                <a:latin typeface="JetBrains Mono"/>
              </a:rPr>
              <a:t>"O valor de a após a troca é:"</a:t>
            </a:r>
            <a:r>
              <a:rPr lang="pt-BR" sz="1400" dirty="0">
                <a:solidFill>
                  <a:srgbClr val="080808"/>
                </a:solidFill>
                <a:effectLst/>
                <a:latin typeface="JetBrains Mono"/>
              </a:rPr>
              <a:t>, nome1)</a:t>
            </a:r>
            <a:br>
              <a:rPr lang="pt-BR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pt-BR" sz="1400" dirty="0"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lang="pt-BR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pt-BR" sz="1400" dirty="0">
                <a:solidFill>
                  <a:srgbClr val="067D17"/>
                </a:solidFill>
                <a:effectLst/>
                <a:latin typeface="JetBrains Mono"/>
              </a:rPr>
              <a:t>"O valor de b após a troca é:"</a:t>
            </a:r>
            <a:r>
              <a:rPr lang="pt-BR" sz="1400" dirty="0">
                <a:solidFill>
                  <a:srgbClr val="080808"/>
                </a:solidFill>
                <a:effectLst/>
                <a:latin typeface="JetBrains Mono"/>
              </a:rPr>
              <a:t>, nome2)</a:t>
            </a:r>
          </a:p>
        </p:txBody>
      </p:sp>
    </p:spTree>
    <p:extLst>
      <p:ext uri="{BB962C8B-B14F-4D97-AF65-F5344CB8AC3E}">
        <p14:creationId xmlns:p14="http://schemas.microsoft.com/office/powerpoint/2010/main" val="58222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pt-BR" dirty="0"/>
              <a:t>Lógica de programação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0" y="1018329"/>
            <a:ext cx="10515600" cy="55014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 err="1">
                <a:solidFill>
                  <a:srgbClr val="3A3A3A"/>
                </a:solidFill>
                <a:effectLst/>
                <a:latin typeface="-apple-system"/>
              </a:rPr>
              <a:t>Variáveis</a:t>
            </a:r>
            <a:r>
              <a:rPr lang="en-US" b="0" i="0" dirty="0">
                <a:solidFill>
                  <a:srgbClr val="3A3A3A"/>
                </a:solidFill>
                <a:effectLst/>
                <a:latin typeface="-apple-system"/>
              </a:rPr>
              <a:t> - </a:t>
            </a:r>
            <a:r>
              <a:rPr lang="en-US" dirty="0" err="1">
                <a:solidFill>
                  <a:srgbClr val="3A3A3A"/>
                </a:solidFill>
                <a:latin typeface="-apple-system"/>
              </a:rPr>
              <a:t>Prática</a:t>
            </a:r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3DA74D9F-2D5C-994E-6644-1C3E1A6A3858}"/>
              </a:ext>
            </a:extLst>
          </p:cNvPr>
          <p:cNvSpPr txBox="1">
            <a:spLocks/>
          </p:cNvSpPr>
          <p:nvPr/>
        </p:nvSpPr>
        <p:spPr>
          <a:xfrm>
            <a:off x="838200" y="1715088"/>
            <a:ext cx="10515600" cy="109360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rgbClr val="374151"/>
                </a:solidFill>
                <a:latin typeface="Söhne"/>
              </a:rPr>
              <a:t>2) Concatenar duas </a:t>
            </a:r>
            <a:r>
              <a:rPr lang="pt-BR" dirty="0" err="1">
                <a:solidFill>
                  <a:srgbClr val="374151"/>
                </a:solidFill>
                <a:latin typeface="Söhne"/>
              </a:rPr>
              <a:t>strings</a:t>
            </a:r>
            <a:r>
              <a:rPr lang="pt-BR" dirty="0">
                <a:solidFill>
                  <a:srgbClr val="374151"/>
                </a:solidFill>
                <a:latin typeface="Söhne"/>
              </a:rPr>
              <a:t> e exibir o resultado. Pedir 2 variáveis nome e sobrenome, concatenar em uma variável e exibir na tela.</a:t>
            </a:r>
          </a:p>
          <a:p>
            <a:pPr algn="l"/>
            <a:endParaRPr lang="pt-BR" dirty="0"/>
          </a:p>
          <a:p>
            <a:pPr algn="l"/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8140C0-F2C7-F239-8830-6A547F76E044}"/>
              </a:ext>
            </a:extLst>
          </p:cNvPr>
          <p:cNvSpPr txBox="1">
            <a:spLocks/>
          </p:cNvSpPr>
          <p:nvPr/>
        </p:nvSpPr>
        <p:spPr>
          <a:xfrm>
            <a:off x="1288026" y="3040212"/>
            <a:ext cx="10065774" cy="214138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spcBef>
                <a:spcPts val="0"/>
              </a:spcBef>
            </a:pPr>
            <a:r>
              <a:rPr lang="pt-BR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nome = "João"</a:t>
            </a:r>
          </a:p>
          <a:p>
            <a:pPr algn="l">
              <a:lnSpc>
                <a:spcPct val="107000"/>
              </a:lnSpc>
              <a:spcBef>
                <a:spcPts val="0"/>
              </a:spcBef>
            </a:pPr>
            <a:r>
              <a:rPr lang="pt-BR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sobrenome = "Silva"</a:t>
            </a:r>
          </a:p>
          <a:p>
            <a:pPr algn="l">
              <a:lnSpc>
                <a:spcPct val="107000"/>
              </a:lnSpc>
              <a:spcBef>
                <a:spcPts val="0"/>
              </a:spcBef>
            </a:pPr>
            <a:r>
              <a:rPr lang="pt-BR" sz="18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nome_completo</a:t>
            </a:r>
            <a:r>
              <a:rPr lang="pt-BR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nome + " " + sobrenome</a:t>
            </a:r>
          </a:p>
          <a:p>
            <a:pPr algn="l">
              <a:lnSpc>
                <a:spcPct val="107000"/>
              </a:lnSpc>
              <a:spcBef>
                <a:spcPts val="0"/>
              </a:spcBef>
            </a:pPr>
            <a:r>
              <a:rPr lang="pt-BR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print("Nome completo:", </a:t>
            </a:r>
            <a:r>
              <a:rPr lang="pt-BR" sz="18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nome_completo</a:t>
            </a:r>
            <a:r>
              <a:rPr lang="pt-BR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62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pt-BR" dirty="0"/>
              <a:t>Lógica de programação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0" y="1061884"/>
            <a:ext cx="10515600" cy="55014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 err="1">
                <a:solidFill>
                  <a:srgbClr val="3A3A3A"/>
                </a:solidFill>
                <a:effectLst/>
                <a:latin typeface="-apple-system"/>
              </a:rPr>
              <a:t>Variáveis</a:t>
            </a:r>
            <a:r>
              <a:rPr lang="en-US" b="0" i="0" dirty="0">
                <a:solidFill>
                  <a:srgbClr val="3A3A3A"/>
                </a:solidFill>
                <a:effectLst/>
                <a:latin typeface="-apple-system"/>
              </a:rPr>
              <a:t> - </a:t>
            </a:r>
            <a:r>
              <a:rPr lang="en-US" b="0" i="0" dirty="0" err="1">
                <a:solidFill>
                  <a:srgbClr val="3A3A3A"/>
                </a:solidFill>
                <a:effectLst/>
                <a:latin typeface="-apple-system"/>
              </a:rPr>
              <a:t>prática</a:t>
            </a:r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3DA74D9F-2D5C-994E-6644-1C3E1A6A3858}"/>
              </a:ext>
            </a:extLst>
          </p:cNvPr>
          <p:cNvSpPr txBox="1">
            <a:spLocks/>
          </p:cNvSpPr>
          <p:nvPr/>
        </p:nvSpPr>
        <p:spPr>
          <a:xfrm>
            <a:off x="838200" y="1922207"/>
            <a:ext cx="10515600" cy="139126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b="0" i="0" dirty="0">
                <a:solidFill>
                  <a:srgbClr val="374151"/>
                </a:solidFill>
                <a:effectLst/>
                <a:latin typeface="Söhne"/>
              </a:rPr>
              <a:t>3</a:t>
            </a:r>
            <a:r>
              <a:rPr lang="pt-BR" dirty="0">
                <a:solidFill>
                  <a:srgbClr val="374151"/>
                </a:solidFill>
                <a:latin typeface="Söhne"/>
              </a:rPr>
              <a:t>) Dado uma variável com conteúdo sendo um número inteiro, converta essa variável </a:t>
            </a:r>
            <a:r>
              <a:rPr lang="pt-BR" dirty="0" err="1">
                <a:solidFill>
                  <a:srgbClr val="374151"/>
                </a:solidFill>
                <a:latin typeface="Söhne"/>
              </a:rPr>
              <a:t>int</a:t>
            </a:r>
            <a:r>
              <a:rPr lang="pt-BR" dirty="0">
                <a:solidFill>
                  <a:srgbClr val="374151"/>
                </a:solidFill>
                <a:latin typeface="Söhne"/>
              </a:rPr>
              <a:t> para </a:t>
            </a:r>
            <a:r>
              <a:rPr lang="pt-BR" dirty="0" err="1">
                <a:solidFill>
                  <a:srgbClr val="374151"/>
                </a:solidFill>
                <a:latin typeface="Söhne"/>
              </a:rPr>
              <a:t>float</a:t>
            </a:r>
            <a:r>
              <a:rPr lang="pt-BR" dirty="0">
                <a:solidFill>
                  <a:srgbClr val="374151"/>
                </a:solidFill>
                <a:latin typeface="Söhne"/>
              </a:rPr>
              <a:t> </a:t>
            </a:r>
            <a:r>
              <a:rPr lang="pt-BR" dirty="0" err="1">
                <a:solidFill>
                  <a:srgbClr val="374151"/>
                </a:solidFill>
                <a:latin typeface="Söhne"/>
              </a:rPr>
              <a:t>armazendo</a:t>
            </a:r>
            <a:r>
              <a:rPr lang="pt-BR" dirty="0">
                <a:solidFill>
                  <a:srgbClr val="374151"/>
                </a:solidFill>
                <a:latin typeface="Söhne"/>
              </a:rPr>
              <a:t> em uma segunda variável e exibir o resultado</a:t>
            </a:r>
            <a:r>
              <a:rPr lang="pt-BR" sz="2400" dirty="0">
                <a:solidFill>
                  <a:srgbClr val="3A3A3A"/>
                </a:solidFill>
                <a:latin typeface="-apple-system"/>
              </a:rPr>
              <a:t>:</a:t>
            </a:r>
          </a:p>
          <a:p>
            <a:pPr algn="l"/>
            <a:endParaRPr lang="pt-BR" dirty="0"/>
          </a:p>
          <a:p>
            <a:pPr algn="l"/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8140C0-F2C7-F239-8830-6A547F76E044}"/>
              </a:ext>
            </a:extLst>
          </p:cNvPr>
          <p:cNvSpPr txBox="1">
            <a:spLocks/>
          </p:cNvSpPr>
          <p:nvPr/>
        </p:nvSpPr>
        <p:spPr>
          <a:xfrm>
            <a:off x="1366684" y="3654728"/>
            <a:ext cx="9987116" cy="214138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pt-BR" sz="2000" dirty="0" err="1">
                <a:solidFill>
                  <a:srgbClr val="3A3A3A"/>
                </a:solidFill>
                <a:latin typeface="-apple-system"/>
              </a:rPr>
              <a:t>num_int</a:t>
            </a:r>
            <a:r>
              <a:rPr lang="pt-BR" sz="2000" dirty="0">
                <a:solidFill>
                  <a:srgbClr val="3A3A3A"/>
                </a:solidFill>
                <a:latin typeface="-apple-system"/>
              </a:rPr>
              <a:t>=25</a:t>
            </a:r>
          </a:p>
          <a:p>
            <a:pPr algn="l">
              <a:spcBef>
                <a:spcPts val="600"/>
              </a:spcBef>
            </a:pPr>
            <a:r>
              <a:rPr lang="pt-BR" sz="2000" dirty="0" err="1">
                <a:solidFill>
                  <a:srgbClr val="3A3A3A"/>
                </a:solidFill>
                <a:latin typeface="-apple-system"/>
              </a:rPr>
              <a:t>num_float</a:t>
            </a:r>
            <a:r>
              <a:rPr lang="pt-BR" sz="2000" dirty="0">
                <a:solidFill>
                  <a:srgbClr val="3A3A3A"/>
                </a:solidFill>
                <a:latin typeface="-apple-system"/>
              </a:rPr>
              <a:t>= </a:t>
            </a:r>
            <a:r>
              <a:rPr lang="pt-BR" sz="2000" dirty="0" err="1">
                <a:solidFill>
                  <a:srgbClr val="3A3A3A"/>
                </a:solidFill>
                <a:latin typeface="-apple-system"/>
              </a:rPr>
              <a:t>float</a:t>
            </a:r>
            <a:r>
              <a:rPr lang="pt-BR" sz="2000" dirty="0">
                <a:solidFill>
                  <a:srgbClr val="3A3A3A"/>
                </a:solidFill>
                <a:latin typeface="-apple-system"/>
              </a:rPr>
              <a:t>(</a:t>
            </a:r>
            <a:r>
              <a:rPr lang="pt-BR" sz="2000" dirty="0" err="1">
                <a:solidFill>
                  <a:srgbClr val="3A3A3A"/>
                </a:solidFill>
                <a:latin typeface="-apple-system"/>
              </a:rPr>
              <a:t>num_int</a:t>
            </a:r>
            <a:r>
              <a:rPr lang="pt-BR" sz="2000" dirty="0">
                <a:solidFill>
                  <a:srgbClr val="3A3A3A"/>
                </a:solidFill>
                <a:latin typeface="-apple-system"/>
              </a:rPr>
              <a:t>)</a:t>
            </a:r>
          </a:p>
          <a:p>
            <a:pPr algn="l">
              <a:spcBef>
                <a:spcPts val="600"/>
              </a:spcBef>
            </a:pPr>
            <a:r>
              <a:rPr lang="pt-BR" sz="2000" dirty="0">
                <a:solidFill>
                  <a:srgbClr val="3A3A3A"/>
                </a:solidFill>
                <a:latin typeface="-apple-system"/>
              </a:rPr>
              <a:t>print(“Altura:", </a:t>
            </a:r>
            <a:r>
              <a:rPr lang="pt-BR" sz="2000" dirty="0" err="1">
                <a:solidFill>
                  <a:srgbClr val="3A3A3A"/>
                </a:solidFill>
                <a:latin typeface="-apple-system"/>
              </a:rPr>
              <a:t>num_float</a:t>
            </a:r>
            <a:r>
              <a:rPr lang="pt-BR" sz="2000" dirty="0">
                <a:solidFill>
                  <a:srgbClr val="3A3A3A"/>
                </a:solidFill>
                <a:latin typeface="-apple-system"/>
              </a:rPr>
              <a:t>)</a:t>
            </a:r>
            <a:endParaRPr lang="en-US" sz="2000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08916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Python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1" y="1558211"/>
            <a:ext cx="10515600" cy="4934663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Linguagem de programação de alto nível.</a:t>
            </a:r>
          </a:p>
          <a:p>
            <a:pPr lvl="1" indent="0">
              <a:buNone/>
            </a:pPr>
            <a:r>
              <a:rPr lang="pt-BR" sz="1800" dirty="0">
                <a:solidFill>
                  <a:srgbClr val="202122"/>
                </a:solidFill>
                <a:latin typeface="Arial" panose="020B0604020202020204" pitchFamily="34" charset="0"/>
              </a:rPr>
              <a:t>(não precisa conhecer características de hardware para programar, mais próximo à linguagem humana que de códigos de máquinas)</a:t>
            </a:r>
            <a:endParaRPr lang="pt-BR" sz="18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02122"/>
                </a:solidFill>
                <a:latin typeface="Arial" panose="020B0604020202020204" pitchFamily="34" charset="0"/>
              </a:rPr>
              <a:t>Lançado</a:t>
            </a:r>
            <a:r>
              <a:rPr lang="pt-BR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em 1991;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 código aberto, gerenciado p</a:t>
            </a:r>
            <a:r>
              <a:rPr lang="pt-BR" sz="2400" dirty="0">
                <a:solidFill>
                  <a:srgbClr val="202122"/>
                </a:solidFill>
                <a:latin typeface="Arial" panose="020B0604020202020204" pitchFamily="34" charset="0"/>
              </a:rPr>
              <a:t>ela organização sem fins lucrativos Python Software Foundation.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02122"/>
                </a:solidFill>
                <a:latin typeface="Arial" panose="020B0604020202020204" pitchFamily="34" charset="0"/>
              </a:rPr>
              <a:t>Back-</a:t>
            </a:r>
            <a:r>
              <a:rPr lang="pt-BR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end</a:t>
            </a:r>
            <a:r>
              <a:rPr lang="pt-BR" sz="2400" dirty="0">
                <a:solidFill>
                  <a:srgbClr val="202122"/>
                </a:solidFill>
                <a:latin typeface="Arial" panose="020B0604020202020204" pitchFamily="34" charset="0"/>
              </a:rPr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02122"/>
                </a:solidFill>
                <a:latin typeface="Arial" panose="020B0604020202020204" pitchFamily="34" charset="0"/>
              </a:rPr>
              <a:t>Muito utilizado:</a:t>
            </a:r>
          </a:p>
          <a:p>
            <a:pPr marL="971550" lvl="1" indent="-285750"/>
            <a:r>
              <a:rPr lang="pt-BR" sz="1800" dirty="0">
                <a:solidFill>
                  <a:srgbClr val="202122"/>
                </a:solidFill>
                <a:latin typeface="Arial" panose="020B0604020202020204" pitchFamily="34" charset="0"/>
              </a:rPr>
              <a:t>Data Science;</a:t>
            </a:r>
          </a:p>
          <a:p>
            <a:pPr marL="971550" lvl="1" indent="-285750"/>
            <a:r>
              <a:rPr lang="pt-BR" sz="1800" dirty="0">
                <a:solidFill>
                  <a:srgbClr val="202122"/>
                </a:solidFill>
                <a:latin typeface="Arial" panose="020B0604020202020204" pitchFamily="34" charset="0"/>
              </a:rPr>
              <a:t>Desenvolvimento Web;</a:t>
            </a:r>
          </a:p>
          <a:p>
            <a:pPr marL="971550" lvl="1" indent="-285750"/>
            <a:r>
              <a:rPr lang="pt-BR" sz="1800" dirty="0">
                <a:solidFill>
                  <a:srgbClr val="202122"/>
                </a:solidFill>
                <a:latin typeface="Arial" panose="020B0604020202020204" pitchFamily="34" charset="0"/>
              </a:rPr>
              <a:t>Apps;</a:t>
            </a:r>
          </a:p>
          <a:p>
            <a:pPr marL="971550" lvl="1" indent="-285750"/>
            <a:r>
              <a:rPr lang="pt-BR" sz="1800" dirty="0">
                <a:solidFill>
                  <a:srgbClr val="202122"/>
                </a:solidFill>
                <a:latin typeface="Arial" panose="020B0604020202020204" pitchFamily="34" charset="0"/>
              </a:rPr>
              <a:t>Automações;</a:t>
            </a:r>
          </a:p>
        </p:txBody>
      </p:sp>
    </p:spTree>
    <p:extLst>
      <p:ext uri="{BB962C8B-B14F-4D97-AF65-F5344CB8AC3E}">
        <p14:creationId xmlns:p14="http://schemas.microsoft.com/office/powerpoint/2010/main" val="314471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pt-BR" dirty="0"/>
              <a:t>Lógica de programação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0" y="981227"/>
            <a:ext cx="10515600" cy="55014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 err="1">
                <a:solidFill>
                  <a:srgbClr val="3A3A3A"/>
                </a:solidFill>
                <a:effectLst/>
                <a:latin typeface="-apple-system"/>
              </a:rPr>
              <a:t>Variáveis</a:t>
            </a:r>
            <a:r>
              <a:rPr lang="en-US" b="0" i="0" dirty="0">
                <a:solidFill>
                  <a:srgbClr val="3A3A3A"/>
                </a:solidFill>
                <a:effectLst/>
                <a:latin typeface="-apple-system"/>
              </a:rPr>
              <a:t> – Lista de </a:t>
            </a:r>
            <a:r>
              <a:rPr lang="en-US" b="0" i="0" dirty="0" err="1">
                <a:solidFill>
                  <a:srgbClr val="3A3A3A"/>
                </a:solidFill>
                <a:effectLst/>
                <a:latin typeface="-apple-system"/>
              </a:rPr>
              <a:t>Exercícios</a:t>
            </a:r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3DA74D9F-2D5C-994E-6644-1C3E1A6A3858}"/>
              </a:ext>
            </a:extLst>
          </p:cNvPr>
          <p:cNvSpPr txBox="1">
            <a:spLocks/>
          </p:cNvSpPr>
          <p:nvPr/>
        </p:nvSpPr>
        <p:spPr>
          <a:xfrm>
            <a:off x="838200" y="1922207"/>
            <a:ext cx="10515600" cy="8864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8140C0-F2C7-F239-8830-6A547F76E044}"/>
              </a:ext>
            </a:extLst>
          </p:cNvPr>
          <p:cNvSpPr txBox="1">
            <a:spLocks/>
          </p:cNvSpPr>
          <p:nvPr/>
        </p:nvSpPr>
        <p:spPr>
          <a:xfrm>
            <a:off x="838200" y="3040212"/>
            <a:ext cx="10515600" cy="214138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400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00367685-25FA-750D-9196-A709B0027DC9}"/>
              </a:ext>
            </a:extLst>
          </p:cNvPr>
          <p:cNvSpPr txBox="1">
            <a:spLocks/>
          </p:cNvSpPr>
          <p:nvPr/>
        </p:nvSpPr>
        <p:spPr>
          <a:xfrm>
            <a:off x="838200" y="1676400"/>
            <a:ext cx="10515600" cy="1941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rgbClr val="374151"/>
                </a:solidFill>
                <a:latin typeface="Söhne"/>
              </a:rPr>
              <a:t>4) Crie três variáveis com os nomes de três alimentos. Em seguida, crie uma quarta variável que contenha uma frase que combine esses alimentos em uma receita. Por exemplo: "Hoje vou preparar uma salada de [ALIMENTO1], [ALIMENTO2] e [ALIMENTO3]."</a:t>
            </a: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3538A4D6-8C3D-B679-C498-C8EFC9C31572}"/>
              </a:ext>
            </a:extLst>
          </p:cNvPr>
          <p:cNvSpPr txBox="1">
            <a:spLocks/>
          </p:cNvSpPr>
          <p:nvPr/>
        </p:nvSpPr>
        <p:spPr>
          <a:xfrm>
            <a:off x="1317522" y="3763297"/>
            <a:ext cx="10036277" cy="211347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spcBef>
                <a:spcPts val="0"/>
              </a:spcBef>
            </a:pP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alimento1 = "cenoura"</a:t>
            </a:r>
          </a:p>
          <a:p>
            <a:pPr algn="l">
              <a:lnSpc>
                <a:spcPct val="107000"/>
              </a:lnSpc>
              <a:spcBef>
                <a:spcPts val="0"/>
              </a:spcBef>
            </a:pP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alimento2 = "brócolis"</a:t>
            </a:r>
          </a:p>
          <a:p>
            <a:pPr algn="l">
              <a:lnSpc>
                <a:spcPct val="107000"/>
              </a:lnSpc>
              <a:spcBef>
                <a:spcPts val="0"/>
              </a:spcBef>
            </a:pP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alimento3 = "tomate"</a:t>
            </a:r>
          </a:p>
          <a:p>
            <a:pPr algn="l">
              <a:lnSpc>
                <a:spcPct val="107000"/>
              </a:lnSpc>
              <a:spcBef>
                <a:spcPts val="0"/>
              </a:spcBef>
            </a:pP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#print("Hoje vou preparar uma salada de", alimento1, ", ", alimento2, " e ", alimento3)</a:t>
            </a:r>
          </a:p>
          <a:p>
            <a:pPr algn="l">
              <a:lnSpc>
                <a:spcPct val="107000"/>
              </a:lnSpc>
              <a:spcBef>
                <a:spcPts val="0"/>
              </a:spcBef>
            </a:pP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receita = </a:t>
            </a:r>
            <a:r>
              <a:rPr lang="pt-B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f"Hoje</a:t>
            </a: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vou preparar uma salada de {alimento1}, {alimento2} e {alimento3}."</a:t>
            </a:r>
          </a:p>
          <a:p>
            <a:pPr algn="l">
              <a:lnSpc>
                <a:spcPct val="107000"/>
              </a:lnSpc>
              <a:spcBef>
                <a:spcPts val="0"/>
              </a:spcBef>
            </a:pPr>
            <a:r>
              <a:rPr lang="pt-BR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print(receita)</a:t>
            </a:r>
          </a:p>
        </p:txBody>
      </p:sp>
    </p:spTree>
    <p:extLst>
      <p:ext uri="{BB962C8B-B14F-4D97-AF65-F5344CB8AC3E}">
        <p14:creationId xmlns:p14="http://schemas.microsoft.com/office/powerpoint/2010/main" val="393378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pt-BR" dirty="0"/>
              <a:t>Lógica de programação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0" y="981227"/>
            <a:ext cx="10515600" cy="55014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 err="1">
                <a:solidFill>
                  <a:srgbClr val="3A3A3A"/>
                </a:solidFill>
                <a:effectLst/>
                <a:latin typeface="-apple-system"/>
              </a:rPr>
              <a:t>Variáveis</a:t>
            </a:r>
            <a:r>
              <a:rPr lang="en-US" b="0" i="0" dirty="0">
                <a:solidFill>
                  <a:srgbClr val="3A3A3A"/>
                </a:solidFill>
                <a:effectLst/>
                <a:latin typeface="-apple-system"/>
              </a:rPr>
              <a:t> – Lista de </a:t>
            </a:r>
            <a:r>
              <a:rPr lang="en-US" b="0" i="0" dirty="0" err="1">
                <a:solidFill>
                  <a:srgbClr val="3A3A3A"/>
                </a:solidFill>
                <a:effectLst/>
                <a:latin typeface="-apple-system"/>
              </a:rPr>
              <a:t>Exercícios</a:t>
            </a:r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3DA74D9F-2D5C-994E-6644-1C3E1A6A3858}"/>
              </a:ext>
            </a:extLst>
          </p:cNvPr>
          <p:cNvSpPr txBox="1">
            <a:spLocks/>
          </p:cNvSpPr>
          <p:nvPr/>
        </p:nvSpPr>
        <p:spPr>
          <a:xfrm>
            <a:off x="838200" y="1922207"/>
            <a:ext cx="10515600" cy="8864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8140C0-F2C7-F239-8830-6A547F76E044}"/>
              </a:ext>
            </a:extLst>
          </p:cNvPr>
          <p:cNvSpPr txBox="1">
            <a:spLocks/>
          </p:cNvSpPr>
          <p:nvPr/>
        </p:nvSpPr>
        <p:spPr>
          <a:xfrm>
            <a:off x="838200" y="3040212"/>
            <a:ext cx="10515600" cy="214138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400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00367685-25FA-750D-9196-A709B0027DC9}"/>
              </a:ext>
            </a:extLst>
          </p:cNvPr>
          <p:cNvSpPr txBox="1">
            <a:spLocks/>
          </p:cNvSpPr>
          <p:nvPr/>
        </p:nvSpPr>
        <p:spPr>
          <a:xfrm>
            <a:off x="838200" y="1676400"/>
            <a:ext cx="10515600" cy="242365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rgbClr val="374151"/>
                </a:solidFill>
                <a:latin typeface="Söhne"/>
              </a:rPr>
              <a:t>6) Crie três variáveis "dia", "</a:t>
            </a:r>
            <a:r>
              <a:rPr lang="pt-BR" dirty="0" err="1">
                <a:solidFill>
                  <a:srgbClr val="374151"/>
                </a:solidFill>
                <a:latin typeface="Söhne"/>
              </a:rPr>
              <a:t>mes</a:t>
            </a:r>
            <a:r>
              <a:rPr lang="pt-BR" dirty="0">
                <a:solidFill>
                  <a:srgbClr val="374151"/>
                </a:solidFill>
                <a:latin typeface="Söhne"/>
              </a:rPr>
              <a:t>" e "ano" e atribua valores numéricos correspondentes ao dia, mês e ano de hoje. Crie uma quarta variável chamada "data" que contenha a data </a:t>
            </a:r>
            <a:r>
              <a:rPr lang="pt-BR">
                <a:solidFill>
                  <a:srgbClr val="374151"/>
                </a:solidFill>
                <a:latin typeface="Söhne"/>
              </a:rPr>
              <a:t>completa no </a:t>
            </a:r>
            <a:r>
              <a:rPr lang="pt-BR" dirty="0">
                <a:solidFill>
                  <a:srgbClr val="374151"/>
                </a:solidFill>
                <a:latin typeface="Söhne"/>
              </a:rPr>
              <a:t>formato "DD/MM/AAAA". Imprima o valor da variável "data".</a:t>
            </a: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3538A4D6-8C3D-B679-C498-C8EFC9C31572}"/>
              </a:ext>
            </a:extLst>
          </p:cNvPr>
          <p:cNvSpPr txBox="1">
            <a:spLocks/>
          </p:cNvSpPr>
          <p:nvPr/>
        </p:nvSpPr>
        <p:spPr>
          <a:xfrm>
            <a:off x="1288026" y="3763297"/>
            <a:ext cx="10065774" cy="211347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spcBef>
                <a:spcPts val="0"/>
              </a:spcBef>
            </a:pP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 = 2</a:t>
            </a:r>
          </a:p>
          <a:p>
            <a:pPr algn="l">
              <a:lnSpc>
                <a:spcPct val="107000"/>
              </a:lnSpc>
              <a:spcBef>
                <a:spcPts val="0"/>
              </a:spcBef>
            </a:pPr>
            <a:r>
              <a:rPr lang="pt-B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</a:t>
            </a: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8</a:t>
            </a:r>
          </a:p>
          <a:p>
            <a:pPr algn="l">
              <a:lnSpc>
                <a:spcPct val="107000"/>
              </a:lnSpc>
              <a:spcBef>
                <a:spcPts val="0"/>
              </a:spcBef>
            </a:pP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ano = 2023</a:t>
            </a:r>
          </a:p>
          <a:p>
            <a:pPr algn="l">
              <a:lnSpc>
                <a:spcPct val="107000"/>
              </a:lnSpc>
              <a:spcBef>
                <a:spcPts val="0"/>
              </a:spcBef>
            </a:pP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= f"{dia:02d}/{mes:02d}/{ano}"</a:t>
            </a:r>
          </a:p>
          <a:p>
            <a:pPr algn="l">
              <a:lnSpc>
                <a:spcPct val="107000"/>
              </a:lnSpc>
              <a:spcBef>
                <a:spcPts val="0"/>
              </a:spcBef>
            </a:pP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print(data)</a:t>
            </a:r>
          </a:p>
          <a:p>
            <a:pPr algn="l">
              <a:lnSpc>
                <a:spcPct val="107000"/>
              </a:lnSpc>
              <a:spcBef>
                <a:spcPts val="0"/>
              </a:spcBef>
            </a:pPr>
            <a:endParaRPr lang="pt-BR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Bef>
                <a:spcPts val="0"/>
              </a:spcBef>
            </a:pPr>
            <a:r>
              <a:rPr lang="pt-BR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02/08/2023</a:t>
            </a:r>
          </a:p>
        </p:txBody>
      </p:sp>
    </p:spTree>
    <p:extLst>
      <p:ext uri="{BB962C8B-B14F-4D97-AF65-F5344CB8AC3E}">
        <p14:creationId xmlns:p14="http://schemas.microsoft.com/office/powerpoint/2010/main" val="401858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/>
          <a:p>
            <a:r>
              <a:rPr lang="pt-BR" dirty="0"/>
              <a:t>Lógica de programação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0" y="981227"/>
            <a:ext cx="10515600" cy="55014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 err="1">
                <a:solidFill>
                  <a:srgbClr val="3A3A3A"/>
                </a:solidFill>
                <a:effectLst/>
                <a:latin typeface="-apple-system"/>
              </a:rPr>
              <a:t>Variáveis</a:t>
            </a:r>
            <a:r>
              <a:rPr lang="en-US" b="0" i="0" dirty="0">
                <a:solidFill>
                  <a:srgbClr val="3A3A3A"/>
                </a:solidFill>
                <a:effectLst/>
                <a:latin typeface="-apple-system"/>
              </a:rPr>
              <a:t> - </a:t>
            </a:r>
            <a:r>
              <a:rPr lang="en-US" b="0" i="0" dirty="0" err="1">
                <a:solidFill>
                  <a:srgbClr val="3A3A3A"/>
                </a:solidFill>
                <a:effectLst/>
                <a:latin typeface="-apple-system"/>
              </a:rPr>
              <a:t>prática</a:t>
            </a:r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3DA74D9F-2D5C-994E-6644-1C3E1A6A3858}"/>
              </a:ext>
            </a:extLst>
          </p:cNvPr>
          <p:cNvSpPr txBox="1">
            <a:spLocks/>
          </p:cNvSpPr>
          <p:nvPr/>
        </p:nvSpPr>
        <p:spPr>
          <a:xfrm>
            <a:off x="838200" y="1922207"/>
            <a:ext cx="10515600" cy="8864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rgbClr val="374151"/>
                </a:solidFill>
                <a:latin typeface="Söhne"/>
              </a:rPr>
              <a:t>7) Dado uma frase, extrair parte dela e exibir o resultado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:</a:t>
            </a:r>
            <a:endParaRPr lang="pt-BR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8140C0-F2C7-F239-8830-6A547F76E044}"/>
              </a:ext>
            </a:extLst>
          </p:cNvPr>
          <p:cNvSpPr txBox="1">
            <a:spLocks/>
          </p:cNvSpPr>
          <p:nvPr/>
        </p:nvSpPr>
        <p:spPr>
          <a:xfrm>
            <a:off x="1278194" y="2808693"/>
            <a:ext cx="10075606" cy="214138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dirty="0">
                <a:solidFill>
                  <a:srgbClr val="3A3A3A"/>
                </a:solidFill>
                <a:latin typeface="-apple-system"/>
              </a:rPr>
              <a:t>frase = "Python é uma linguagem de programação"</a:t>
            </a:r>
          </a:p>
          <a:p>
            <a:pPr algn="l"/>
            <a:r>
              <a:rPr lang="pt-BR" sz="2000" dirty="0" err="1">
                <a:solidFill>
                  <a:srgbClr val="3A3A3A"/>
                </a:solidFill>
                <a:latin typeface="-apple-system"/>
              </a:rPr>
              <a:t>parte_da_frase</a:t>
            </a:r>
            <a:r>
              <a:rPr lang="pt-BR" sz="2000" dirty="0">
                <a:solidFill>
                  <a:srgbClr val="3A3A3A"/>
                </a:solidFill>
                <a:latin typeface="-apple-system"/>
              </a:rPr>
              <a:t> = frase[0:6]  # Obtém os primeiros 6 caracteres</a:t>
            </a:r>
          </a:p>
          <a:p>
            <a:pPr algn="l"/>
            <a:r>
              <a:rPr lang="pt-BR" sz="2000" dirty="0">
                <a:solidFill>
                  <a:srgbClr val="3A3A3A"/>
                </a:solidFill>
                <a:latin typeface="-apple-system"/>
              </a:rPr>
              <a:t>print("Parte da frase:", </a:t>
            </a:r>
            <a:r>
              <a:rPr lang="pt-BR" sz="2000" dirty="0" err="1">
                <a:solidFill>
                  <a:srgbClr val="3A3A3A"/>
                </a:solidFill>
                <a:latin typeface="-apple-system"/>
              </a:rPr>
              <a:t>parte_da_frase</a:t>
            </a:r>
            <a:r>
              <a:rPr lang="pt-BR" sz="2000" dirty="0">
                <a:solidFill>
                  <a:srgbClr val="3A3A3A"/>
                </a:solidFill>
                <a:latin typeface="-apple-system"/>
              </a:rPr>
              <a:t>)</a:t>
            </a:r>
          </a:p>
          <a:p>
            <a:pPr algn="l"/>
            <a:endParaRPr lang="pt-BR" sz="2000" b="0" i="0" dirty="0">
              <a:solidFill>
                <a:srgbClr val="3A3A3A"/>
              </a:solidFill>
              <a:effectLst/>
              <a:latin typeface="-apple-system"/>
            </a:endParaRPr>
          </a:p>
          <a:p>
            <a:pPr algn="l"/>
            <a:r>
              <a:rPr lang="pt-BR" sz="2000" dirty="0">
                <a:solidFill>
                  <a:srgbClr val="3A3A3A"/>
                </a:solidFill>
                <a:latin typeface="-apple-system"/>
              </a:rPr>
              <a:t># Parte da frase é: Python</a:t>
            </a:r>
            <a:endParaRPr lang="en-US" sz="2000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9481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5081"/>
          </a:xfrm>
        </p:spPr>
        <p:txBody>
          <a:bodyPr/>
          <a:lstStyle/>
          <a:p>
            <a:r>
              <a:rPr lang="pt-BR" dirty="0"/>
              <a:t>Lógica </a:t>
            </a:r>
            <a:r>
              <a:rPr lang="pt-BR"/>
              <a:t>de programação</a:t>
            </a:r>
            <a:endParaRPr lang="pt-BR" dirty="0"/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0" y="968655"/>
            <a:ext cx="10606548" cy="55534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Algoritmo + Exercícios</a:t>
            </a:r>
          </a:p>
        </p:txBody>
      </p:sp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468CD4C6-83F5-F5D8-C53F-E3DFF0DD8579}"/>
              </a:ext>
            </a:extLst>
          </p:cNvPr>
          <p:cNvSpPr txBox="1">
            <a:spLocks/>
          </p:cNvSpPr>
          <p:nvPr/>
        </p:nvSpPr>
        <p:spPr>
          <a:xfrm>
            <a:off x="838200" y="1933192"/>
            <a:ext cx="10515600" cy="4559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2400" dirty="0"/>
          </a:p>
        </p:txBody>
      </p:sp>
      <p:pic>
        <p:nvPicPr>
          <p:cNvPr id="7172" name="Picture 4" descr="Imagem transparente de exercício PNG | PNG Mart">
            <a:extLst>
              <a:ext uri="{FF2B5EF4-FFF2-40B4-BE49-F238E27FC236}">
                <a16:creationId xmlns:a16="http://schemas.microsoft.com/office/drawing/2014/main" id="{F9792993-4CBF-5F20-A725-DC015A44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138" y="1524000"/>
            <a:ext cx="4640672" cy="491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988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Famosos que utilizam Python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0" y="1444880"/>
            <a:ext cx="10515600" cy="480218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Instagram</a:t>
            </a:r>
            <a:r>
              <a:rPr lang="pt-BR" sz="2400" dirty="0"/>
              <a:t> (utiliza Django como </a:t>
            </a:r>
            <a:r>
              <a:rPr lang="pt-BR" sz="2400" dirty="0" err="1"/>
              <a:t>backend</a:t>
            </a:r>
            <a:r>
              <a:rPr lang="pt-BR" sz="2400" dirty="0"/>
              <a:t>, um framework Python para a web)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Google</a:t>
            </a:r>
            <a:r>
              <a:rPr lang="pt-BR" sz="2400" dirty="0"/>
              <a:t> (grande parte do algoritmo de busca é escrito em Python)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 err="1"/>
              <a:t>Spotify</a:t>
            </a:r>
            <a:r>
              <a:rPr lang="pt-BR" sz="2400" dirty="0"/>
              <a:t> (o aplicativo é construído em Python)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Netflix</a:t>
            </a:r>
            <a:r>
              <a:rPr lang="pt-BR" sz="2400" dirty="0"/>
              <a:t> (utiliza muitas bibliotecas Python)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Uber</a:t>
            </a:r>
            <a:r>
              <a:rPr lang="pt-BR" sz="2400" dirty="0"/>
              <a:t> (boa parte do aplicativo é feita com Python)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Dropbox</a:t>
            </a:r>
            <a:r>
              <a:rPr lang="pt-BR" sz="2400" dirty="0"/>
              <a:t> (contratou o criador da linguagem Python, </a:t>
            </a:r>
            <a:r>
              <a:rPr lang="pt-BR" sz="2400" i="1" dirty="0"/>
              <a:t>Guido van </a:t>
            </a:r>
            <a:r>
              <a:rPr lang="pt-BR" sz="2400" i="1" dirty="0" err="1"/>
              <a:t>Rossum</a:t>
            </a:r>
            <a:r>
              <a:rPr lang="pt-BR" sz="2400" dirty="0"/>
              <a:t>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Pinterest</a:t>
            </a:r>
            <a:r>
              <a:rPr lang="pt-BR" sz="2400" dirty="0"/>
              <a:t> (utiliza Python e Django)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b="1" dirty="0" err="1"/>
              <a:t>Reddit</a:t>
            </a:r>
            <a:r>
              <a:rPr lang="pt-BR" sz="2400" dirty="0"/>
              <a:t> (utiliza bibliotecas Python)</a:t>
            </a:r>
          </a:p>
        </p:txBody>
      </p:sp>
    </p:spTree>
    <p:extLst>
      <p:ext uri="{BB962C8B-B14F-4D97-AF65-F5344CB8AC3E}">
        <p14:creationId xmlns:p14="http://schemas.microsoft.com/office/powerpoint/2010/main" val="19280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IDEs</a:t>
            </a:r>
            <a:r>
              <a:rPr lang="pt-BR" dirty="0"/>
              <a:t> para programar em Python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1" y="1539551"/>
            <a:ext cx="10515600" cy="4953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i="0" dirty="0">
                <a:solidFill>
                  <a:srgbClr val="3A3A3A"/>
                </a:solidFill>
                <a:effectLst/>
                <a:latin typeface="-apple-system"/>
              </a:rPr>
              <a:t>IDE: </a:t>
            </a:r>
          </a:p>
          <a:p>
            <a:pPr marL="457200" lvl="1" indent="0">
              <a:buNone/>
            </a:pPr>
            <a:r>
              <a:rPr lang="pt-BR" dirty="0" err="1"/>
              <a:t>Integrated</a:t>
            </a:r>
            <a:r>
              <a:rPr lang="pt-BR" dirty="0"/>
              <a:t> </a:t>
            </a:r>
            <a:r>
              <a:rPr lang="pt-BR" dirty="0" err="1"/>
              <a:t>Development</a:t>
            </a:r>
            <a:r>
              <a:rPr lang="pt-BR" dirty="0"/>
              <a:t> </a:t>
            </a:r>
            <a:r>
              <a:rPr lang="pt-BR" dirty="0" err="1"/>
              <a:t>Environment</a:t>
            </a:r>
            <a:r>
              <a:rPr lang="pt-BR" dirty="0"/>
              <a:t>, IDE, é um ambiente de desenvolvimento integrado. Em termos simples, é um software que ajuda programadores a escrever, testar e depurar (consertar erros) códigos de forma mais eficiente.</a:t>
            </a:r>
            <a:endParaRPr lang="en-US" b="1" i="0" dirty="0">
              <a:solidFill>
                <a:srgbClr val="3A3A3A"/>
              </a:solidFill>
              <a:effectLst/>
              <a:latin typeface="-apple-system"/>
            </a:endParaRPr>
          </a:p>
          <a:p>
            <a:pPr lvl="1"/>
            <a:endParaRPr lang="en-US" b="1" dirty="0">
              <a:solidFill>
                <a:srgbClr val="3A3A3A"/>
              </a:solidFill>
              <a:latin typeface="-apple-system"/>
            </a:endParaRPr>
          </a:p>
          <a:p>
            <a:pPr lvl="1"/>
            <a:r>
              <a:rPr lang="en-US" i="0" dirty="0" err="1">
                <a:solidFill>
                  <a:srgbClr val="3A3A3A"/>
                </a:solidFill>
                <a:effectLst/>
                <a:latin typeface="-apple-system"/>
              </a:rPr>
              <a:t>Jupyter</a:t>
            </a:r>
            <a:r>
              <a:rPr lang="en-US" i="0" dirty="0">
                <a:solidFill>
                  <a:srgbClr val="3A3A3A"/>
                </a:solidFill>
                <a:effectLst/>
                <a:latin typeface="-apple-system"/>
              </a:rPr>
              <a:t> Notebook</a:t>
            </a:r>
          </a:p>
          <a:p>
            <a:pPr lvl="1"/>
            <a:r>
              <a:rPr lang="en-US" i="0" dirty="0" err="1">
                <a:solidFill>
                  <a:srgbClr val="3A3A3A"/>
                </a:solidFill>
                <a:effectLst/>
                <a:latin typeface="-apple-system"/>
              </a:rPr>
              <a:t>Pycharm</a:t>
            </a:r>
            <a:endParaRPr lang="en-US" i="0" dirty="0">
              <a:solidFill>
                <a:srgbClr val="3A3A3A"/>
              </a:solidFill>
              <a:effectLst/>
              <a:latin typeface="-apple-system"/>
            </a:endParaRPr>
          </a:p>
          <a:p>
            <a:pPr lvl="1"/>
            <a:r>
              <a:rPr lang="en-US" i="0" dirty="0">
                <a:solidFill>
                  <a:srgbClr val="3A3A3A"/>
                </a:solidFill>
                <a:effectLst/>
                <a:latin typeface="-apple-system"/>
              </a:rPr>
              <a:t>VS Code</a:t>
            </a:r>
          </a:p>
          <a:p>
            <a:pPr lvl="1"/>
            <a:r>
              <a:rPr lang="en-US" i="0" dirty="0">
                <a:solidFill>
                  <a:srgbClr val="3A3A3A"/>
                </a:solidFill>
                <a:effectLst/>
                <a:latin typeface="-apple-system"/>
              </a:rPr>
              <a:t>Sublime Text</a:t>
            </a:r>
          </a:p>
          <a:p>
            <a:pPr lvl="1"/>
            <a:r>
              <a:rPr lang="en-US" i="0" dirty="0">
                <a:solidFill>
                  <a:srgbClr val="3A3A3A"/>
                </a:solidFill>
                <a:effectLst/>
                <a:latin typeface="-apple-system"/>
              </a:rPr>
              <a:t>Atom</a:t>
            </a:r>
          </a:p>
          <a:p>
            <a:pPr lvl="1"/>
            <a:r>
              <a:rPr lang="en-US" i="0" dirty="0">
                <a:solidFill>
                  <a:srgbClr val="3A3A3A"/>
                </a:solidFill>
                <a:effectLst/>
                <a:latin typeface="-apple-system"/>
              </a:rPr>
              <a:t>Spyder</a:t>
            </a:r>
          </a:p>
          <a:p>
            <a:pPr lvl="1"/>
            <a:r>
              <a:rPr lang="en-US" i="0" dirty="0">
                <a:solidFill>
                  <a:srgbClr val="3A3A3A"/>
                </a:solidFill>
                <a:effectLst/>
                <a:latin typeface="-apple-system"/>
              </a:rPr>
              <a:t>Vim</a:t>
            </a:r>
          </a:p>
        </p:txBody>
      </p:sp>
    </p:spTree>
    <p:extLst>
      <p:ext uri="{BB962C8B-B14F-4D97-AF65-F5344CB8AC3E}">
        <p14:creationId xmlns:p14="http://schemas.microsoft.com/office/powerpoint/2010/main" val="850196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Python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0" y="1140541"/>
            <a:ext cx="10515600" cy="55014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solidFill>
                  <a:srgbClr val="3A3A3A"/>
                </a:solidFill>
                <a:effectLst/>
                <a:latin typeface="-apple-system"/>
              </a:rPr>
              <a:t>Python.org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444892-4C08-B3E6-4D57-3EFCC28E0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66506"/>
            <a:ext cx="11157156" cy="486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7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572"/>
          </a:xfrm>
        </p:spPr>
        <p:txBody>
          <a:bodyPr/>
          <a:lstStyle/>
          <a:p>
            <a:r>
              <a:rPr lang="pt-BR" dirty="0"/>
              <a:t>Python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0" y="1140541"/>
            <a:ext cx="10515600" cy="55014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8E6026A-B858-E86A-9AC9-ED7BE80D0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316" y="1954498"/>
            <a:ext cx="10596716" cy="4538377"/>
          </a:xfrm>
          <a:prstGeom prst="rect">
            <a:avLst/>
          </a:prstGeom>
        </p:spPr>
      </p:pic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D9951D3C-400A-CE59-DCE4-0EA0539A9F0A}"/>
              </a:ext>
            </a:extLst>
          </p:cNvPr>
          <p:cNvSpPr/>
          <p:nvPr/>
        </p:nvSpPr>
        <p:spPr>
          <a:xfrm rot="18537371">
            <a:off x="747250" y="2969342"/>
            <a:ext cx="884903" cy="1612491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9883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Python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0" y="1140541"/>
            <a:ext cx="10515600" cy="55014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80EF15-1C11-B562-D264-0CD1FDD27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74757"/>
            <a:ext cx="10903809" cy="4616211"/>
          </a:xfrm>
          <a:prstGeom prst="rect">
            <a:avLst/>
          </a:prstGeom>
        </p:spPr>
      </p:pic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DCF5615D-C914-ED7E-0A0B-84D57FBDC33B}"/>
              </a:ext>
            </a:extLst>
          </p:cNvPr>
          <p:cNvSpPr/>
          <p:nvPr/>
        </p:nvSpPr>
        <p:spPr>
          <a:xfrm rot="3065290">
            <a:off x="4104450" y="3195364"/>
            <a:ext cx="629848" cy="1273823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1056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1B29B-469A-990A-AB06-F5487FAE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5416"/>
          </a:xfrm>
        </p:spPr>
        <p:txBody>
          <a:bodyPr/>
          <a:lstStyle/>
          <a:p>
            <a:r>
              <a:rPr lang="pt-BR" dirty="0"/>
              <a:t>Python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8FCAF3A4-FEBE-14D7-FA8F-FF422FACF062}"/>
              </a:ext>
            </a:extLst>
          </p:cNvPr>
          <p:cNvSpPr txBox="1">
            <a:spLocks/>
          </p:cNvSpPr>
          <p:nvPr/>
        </p:nvSpPr>
        <p:spPr>
          <a:xfrm>
            <a:off x="838200" y="1140541"/>
            <a:ext cx="10515600" cy="55014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 err="1">
                <a:solidFill>
                  <a:srgbClr val="3A3A3A"/>
                </a:solidFill>
                <a:effectLst/>
                <a:latin typeface="-apple-system"/>
              </a:rPr>
              <a:t>Após</a:t>
            </a:r>
            <a:r>
              <a:rPr lang="en-US" b="0" i="0" dirty="0">
                <a:solidFill>
                  <a:srgbClr val="3A3A3A"/>
                </a:solidFill>
                <a:effectLst/>
                <a:latin typeface="-apple-system"/>
              </a:rPr>
              <a:t> download, execute o </a:t>
            </a:r>
            <a:r>
              <a:rPr lang="en-US" b="0" i="0" dirty="0" err="1">
                <a:solidFill>
                  <a:srgbClr val="3A3A3A"/>
                </a:solidFill>
                <a:effectLst/>
                <a:latin typeface="-apple-system"/>
              </a:rPr>
              <a:t>instalador</a:t>
            </a:r>
            <a:r>
              <a:rPr lang="en-US" b="0" i="0" dirty="0">
                <a:solidFill>
                  <a:srgbClr val="3A3A3A"/>
                </a:solidFill>
                <a:effectLst/>
                <a:latin typeface="-apple-system"/>
              </a:rPr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687009-6E6D-686F-BE5F-7E64E38AE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865" y="1775662"/>
            <a:ext cx="6134632" cy="38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151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2732</TotalTime>
  <Words>1807</Words>
  <Application>Microsoft Office PowerPoint</Application>
  <PresentationFormat>Widescreen</PresentationFormat>
  <Paragraphs>236</Paragraphs>
  <Slides>33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2" baseType="lpstr">
      <vt:lpstr>Aharoni</vt:lpstr>
      <vt:lpstr>-apple-system</vt:lpstr>
      <vt:lpstr>Arial</vt:lpstr>
      <vt:lpstr>Calibri</vt:lpstr>
      <vt:lpstr>Google Sans</vt:lpstr>
      <vt:lpstr>JetBrains Mono</vt:lpstr>
      <vt:lpstr>Söhne</vt:lpstr>
      <vt:lpstr>Times New Roman</vt:lpstr>
      <vt:lpstr>Tema do Office</vt:lpstr>
      <vt:lpstr>Desenvolvimento de Sistemas</vt:lpstr>
      <vt:lpstr>Python</vt:lpstr>
      <vt:lpstr>Python</vt:lpstr>
      <vt:lpstr>Famosos que utilizam Python</vt:lpstr>
      <vt:lpstr>IDEs para programar em Python</vt:lpstr>
      <vt:lpstr>Python</vt:lpstr>
      <vt:lpstr>Python</vt:lpstr>
      <vt:lpstr>Python</vt:lpstr>
      <vt:lpstr>Python</vt:lpstr>
      <vt:lpstr>Pycharm</vt:lpstr>
      <vt:lpstr>Pycharm</vt:lpstr>
      <vt:lpstr>Pycharm</vt:lpstr>
      <vt:lpstr>Pycharm</vt:lpstr>
      <vt:lpstr>Pycharm</vt:lpstr>
      <vt:lpstr>Pycharm</vt:lpstr>
      <vt:lpstr>Lógica de programação</vt:lpstr>
      <vt:lpstr>Lógica de programação</vt:lpstr>
      <vt:lpstr>Lógica de programação</vt:lpstr>
      <vt:lpstr>Lógica de programação</vt:lpstr>
      <vt:lpstr>Lógica de programação</vt:lpstr>
      <vt:lpstr>Lógica de programação</vt:lpstr>
      <vt:lpstr>Lógica de programação</vt:lpstr>
      <vt:lpstr>Lógica de programação</vt:lpstr>
      <vt:lpstr>Lógica de programação</vt:lpstr>
      <vt:lpstr>Lógica de programação</vt:lpstr>
      <vt:lpstr>Lógica de programação</vt:lpstr>
      <vt:lpstr>Lógica de programação</vt:lpstr>
      <vt:lpstr>Lógica de programação</vt:lpstr>
      <vt:lpstr>Lógica de programação</vt:lpstr>
      <vt:lpstr>Lógica de programação</vt:lpstr>
      <vt:lpstr>Lógica de programação</vt:lpstr>
      <vt:lpstr>Lógica de programação</vt:lpstr>
      <vt:lpstr>Lógica de programação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Marcia Scanacapra</dc:creator>
  <cp:lastModifiedBy>MARCIA CRISTINA SCANACAPRA</cp:lastModifiedBy>
  <cp:revision>43</cp:revision>
  <dcterms:created xsi:type="dcterms:W3CDTF">2023-07-19T21:24:48Z</dcterms:created>
  <dcterms:modified xsi:type="dcterms:W3CDTF">2025-02-12T20:05:57Z</dcterms:modified>
</cp:coreProperties>
</file>